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59" r:id="rId4"/>
    <p:sldId id="298" r:id="rId5"/>
    <p:sldId id="264" r:id="rId6"/>
    <p:sldId id="265" r:id="rId7"/>
    <p:sldId id="270" r:id="rId8"/>
    <p:sldId id="266" r:id="rId9"/>
    <p:sldId id="258" r:id="rId10"/>
    <p:sldId id="277" r:id="rId11"/>
    <p:sldId id="271" r:id="rId12"/>
    <p:sldId id="272" r:id="rId13"/>
    <p:sldId id="299" r:id="rId14"/>
    <p:sldId id="260" r:id="rId15"/>
    <p:sldId id="286" r:id="rId16"/>
    <p:sldId id="287" r:id="rId17"/>
    <p:sldId id="288" r:id="rId18"/>
    <p:sldId id="289" r:id="rId19"/>
    <p:sldId id="290" r:id="rId20"/>
    <p:sldId id="291" r:id="rId21"/>
    <p:sldId id="296" r:id="rId22"/>
    <p:sldId id="283" r:id="rId23"/>
    <p:sldId id="284" r:id="rId24"/>
    <p:sldId id="268" r:id="rId25"/>
    <p:sldId id="273" r:id="rId26"/>
    <p:sldId id="274" r:id="rId27"/>
    <p:sldId id="280" r:id="rId28"/>
    <p:sldId id="275" r:id="rId29"/>
    <p:sldId id="276" r:id="rId30"/>
    <p:sldId id="281" r:id="rId31"/>
    <p:sldId id="282" r:id="rId32"/>
    <p:sldId id="269" r:id="rId33"/>
    <p:sldId id="261" r:id="rId34"/>
    <p:sldId id="285" r:id="rId35"/>
    <p:sldId id="263" r:id="rId36"/>
    <p:sldId id="300" r:id="rId37"/>
    <p:sldId id="297" r:id="rId38"/>
    <p:sldId id="295" r:id="rId39"/>
  </p:sldIdLst>
  <p:sldSz cx="12192000" cy="6858000"/>
  <p:notesSz cx="6889750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66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29" autoAdjust="0"/>
  </p:normalViewPr>
  <p:slideViewPr>
    <p:cSldViewPr snapToGrid="0">
      <p:cViewPr varScale="1">
        <p:scale>
          <a:sx n="84" d="100"/>
          <a:sy n="84" d="100"/>
        </p:scale>
        <p:origin x="63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17E00A90-7D8B-4104-B0D7-C9D89940FB6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3900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654193"/>
            <a:ext cx="5511800" cy="3807976"/>
          </a:xfrm>
          <a:prstGeom prst="rect">
            <a:avLst/>
          </a:prstGeom>
        </p:spPr>
        <p:txBody>
          <a:bodyPr vert="horz" lIns="94631" tIns="47316" rIns="94631" bIns="4731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7D9D68E5-D890-4D65-A263-8E931B710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27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Purpose – ease any worries,</a:t>
            </a:r>
            <a:r>
              <a:rPr lang="en-GB" baseline="0" dirty="0" smtClean="0"/>
              <a:t> give information , open up a dialogue with you and your child, questions on 18 June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116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Form tutors</a:t>
            </a:r>
            <a:r>
              <a:rPr lang="en-GB" baseline="0" dirty="0" smtClean="0"/>
              <a:t> can often resolve  issues. Please remember all teaching staff teach – and often all day – so if there is an urgent issue, Mrs Debbie Barton is a good avenue.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87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Form tutors</a:t>
            </a:r>
            <a:r>
              <a:rPr lang="en-GB" baseline="0" dirty="0" smtClean="0"/>
              <a:t> can often resolve  issues. Conflict will happen: it’s a normal part of growing </a:t>
            </a:r>
            <a:r>
              <a:rPr lang="en-GB" baseline="0" dirty="0" err="1" smtClean="0"/>
              <a:t>up.Please</a:t>
            </a:r>
            <a:r>
              <a:rPr lang="en-GB" baseline="0" dirty="0" smtClean="0"/>
              <a:t> remember all teaching staff teach – and often all day – so if there is an urgent issue, Mrs Debbie Barton is a good avenue.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D68E5-D890-4D65-A263-8E931B7105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7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Form tutors</a:t>
            </a:r>
            <a:r>
              <a:rPr lang="en-GB" baseline="0" dirty="0" smtClean="0"/>
              <a:t> can often resolve  issues. Please remember all teaching staff teach – and often all day – so if there is an urgent issue, Mrs Debbie Barton is a good avenue.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97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81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Form tutors</a:t>
            </a:r>
            <a:r>
              <a:rPr lang="en-GB" baseline="0" dirty="0" smtClean="0"/>
              <a:t> can often resolve  issues. Please remember all teaching staff teach – and often all day – so if there is an urgent issue, Mrs Debbie Barton is a good avenue.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67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Form tutors</a:t>
            </a:r>
            <a:r>
              <a:rPr lang="en-GB" baseline="0" dirty="0" smtClean="0"/>
              <a:t> can often resolve  issues. Please remember all teaching staff teach – and often all day – so if there is an urgent issue, Mrs Debbie Barton is a good avenue.</a:t>
            </a:r>
          </a:p>
          <a:p>
            <a:r>
              <a:rPr lang="en-GB" baseline="0" dirty="0" smtClean="0"/>
              <a:t>Support the feeling : stop going rational go emotional. Hormones – “It’s just your hormones” – don’t dismiss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738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Don’t normalise low effort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32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 growth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mindset</a:t>
            </a:r>
            <a:r>
              <a:rPr lang="en-GB" baseline="0" dirty="0" smtClean="0"/>
              <a:t> about progress. It isn’t linear. We all know we get things quickly and struggle with other things in the same subject e.g. area in Ma no problem; vectors no thanks! Parents: part of the process of secondary school is learning to fail. It builds independence and resilience . Resist rescuing all the time.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0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1208088"/>
            <a:ext cx="5803900" cy="326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Reading enjoyment has been reported as more important for children’s educational success than their family’s socio-economic status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44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Reading and empathy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D68E5-D890-4D65-A263-8E931B71052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91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0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1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236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56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669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81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67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4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94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23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320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66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406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522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08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808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724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893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81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66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86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776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09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204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3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00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659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0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2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77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F73F-2EA9-454C-B0AC-7677270BC398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5D416-FDBF-4C93-B8FA-96A7B6385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7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EC90-84FD-455E-8553-63EB4C20B726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EF1F-F2EB-491C-9EDA-EC00FC6D7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4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8568C-460E-4B35-8C33-4CE549029ED0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1989B-EE0A-4870-A488-EA27C6615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485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KUWn_TJTrnU" TargetMode="External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nkHwZM_oRI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techzillo.com/best-student-planner-homework-apps-android-io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rainhammark.com/safeguardingteamrmgs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childline.org.uk/info-advice/bullying-abuse-safety/online-mobile-safety/staying-safe-onlin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hyperlink" Target="https://www.theguardian.com/technology/2018/jan/27/mobile-phone-addiction-apps-break-the-habit-take-back-contro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hyperlink" Target="https://www.annafreud.org/what-we-do/schools-in-mind/resources-for-schools/we-all-have-mental-health-animation-teacher-toolki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rainhammark.com/page/?title=Mental+Health+and+Wellbeing&amp;pid=74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hyperlink" Target="https://www.towersports.net/" TargetMode="External"/><Relationship Id="rId4" Type="http://schemas.openxmlformats.org/officeDocument/2006/relationships/hyperlink" Target="https://schooltime.co.uk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mailto:pastoralteam@rmgs.org.uk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ISmdb5zfiQ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623" y="182880"/>
            <a:ext cx="9136380" cy="164592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11100" dirty="0" smtClean="0"/>
              <a:t>Welcome </a:t>
            </a:r>
            <a:endParaRPr lang="en-GB" sz="11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97380"/>
            <a:ext cx="9144000" cy="1070410"/>
          </a:xfrm>
        </p:spPr>
        <p:txBody>
          <a:bodyPr>
            <a:noAutofit/>
          </a:bodyPr>
          <a:lstStyle/>
          <a:p>
            <a:r>
              <a:rPr lang="en-GB" sz="6000" dirty="0" smtClean="0"/>
              <a:t>Supporting young people through the transition to secondary school</a:t>
            </a:r>
            <a:endParaRPr lang="en-GB" sz="6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24" y="4934908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13" y="5032066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473" y="4934909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5727" y="265821"/>
            <a:ext cx="5478551" cy="954107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Gill Sans MT" panose="020B0502020104020203" pitchFamily="34" charset="0"/>
              </a:rPr>
              <a:t>Have you ever said these things to your </a:t>
            </a:r>
            <a:r>
              <a:rPr lang="en-GB" sz="280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child?</a:t>
            </a:r>
            <a:endParaRPr lang="en-GB" sz="28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8796" y="2112801"/>
            <a:ext cx="4135112" cy="133214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prstClr val="black"/>
                </a:solidFill>
                <a:latin typeface="Gill Sans MT" panose="020B0502020104020203" pitchFamily="34" charset="0"/>
              </a:rPr>
              <a:t>Don’t worry maths isn’t that important. I did badly at it.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8797" y="4146698"/>
            <a:ext cx="3195121" cy="18546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Gill Sans MT" panose="020B0502020104020203" pitchFamily="34" charset="0"/>
              </a:rPr>
              <a:t>Don’t listen to any criticism from your teachers. I know you’re great.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7390" y="3285466"/>
            <a:ext cx="3481023" cy="1439683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Calibri"/>
              </a:rPr>
              <a:t>Some people are naturally better at languages than others.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81063" y="5157192"/>
            <a:ext cx="2651244" cy="115212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prstClr val="black"/>
                </a:solidFill>
                <a:latin typeface="Gill Sans MT" panose="020B0502020104020203" pitchFamily="34" charset="0"/>
              </a:rPr>
              <a:t>You are really bright, you will do well next time.</a:t>
            </a:r>
            <a:endParaRPr lang="en-GB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1063" y="1828800"/>
            <a:ext cx="3155300" cy="1025822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Gill Sans MT" panose="020B0502020104020203" pitchFamily="34" charset="0"/>
              </a:rPr>
              <a:t>You’re so clever you are bound to do well</a:t>
            </a:r>
            <a:r>
              <a:rPr lang="en-GB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2"/>
    </mc:Choice>
    <mc:Fallback xmlns="">
      <p:transition spd="slow" advTm="4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5727" y="265821"/>
            <a:ext cx="5478551" cy="954107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Gill Sans MT" panose="020B0502020104020203" pitchFamily="34" charset="0"/>
              </a:rPr>
              <a:t>Have you ever said these things to your </a:t>
            </a:r>
            <a:r>
              <a:rPr lang="en-GB" sz="280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child?</a:t>
            </a:r>
            <a:endParaRPr lang="en-GB" sz="28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8796" y="2112801"/>
            <a:ext cx="4135112" cy="133214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prstClr val="black"/>
                </a:solidFill>
                <a:latin typeface="Gill Sans MT" panose="020B0502020104020203" pitchFamily="34" charset="0"/>
              </a:rPr>
              <a:t>Don’t worry maths isn’t that important. I did badly at it.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8797" y="4146698"/>
            <a:ext cx="3195121" cy="18546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Gill Sans MT" panose="020B0502020104020203" pitchFamily="34" charset="0"/>
              </a:rPr>
              <a:t>Don’t listen to any criticism from your teachers. I know you’re great.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7390" y="3285466"/>
            <a:ext cx="3481023" cy="1439683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Calibri"/>
              </a:rPr>
              <a:t>Some people are naturally better at languages than others.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81063" y="5157192"/>
            <a:ext cx="2651244" cy="115212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prstClr val="black"/>
                </a:solidFill>
                <a:latin typeface="Gill Sans MT" panose="020B0502020104020203" pitchFamily="34" charset="0"/>
              </a:rPr>
              <a:t>You are really bright, you will do well next time.</a:t>
            </a:r>
            <a:endParaRPr lang="en-GB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1063" y="1828800"/>
            <a:ext cx="3155300" cy="1025822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Gill Sans MT" panose="020B0502020104020203" pitchFamily="34" charset="0"/>
              </a:rPr>
              <a:t>You’re so clever you are bound to do well</a:t>
            </a:r>
            <a:r>
              <a:rPr lang="en-GB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9509" y="1828800"/>
            <a:ext cx="5654769" cy="2404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Perhaps it’s time to stop…and here’s why</a:t>
            </a:r>
            <a:endParaRPr lang="en-GB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6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7"/>
    </mc:Choice>
    <mc:Fallback xmlns="">
      <p:transition spd="slow" advTm="9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133"/>
            <a:ext cx="10530840" cy="869315"/>
          </a:xfrm>
        </p:spPr>
        <p:txBody>
          <a:bodyPr>
            <a:normAutofit/>
          </a:bodyPr>
          <a:lstStyle/>
          <a:p>
            <a:r>
              <a:rPr lang="en-GB" dirty="0" smtClean="0">
                <a:hlinkClick r:id="rId5"/>
              </a:rPr>
              <a:t>Growth or fixed </a:t>
            </a:r>
            <a:r>
              <a:rPr lang="en-GB" dirty="0" err="1" smtClean="0">
                <a:hlinkClick r:id="rId5"/>
              </a:rPr>
              <a:t>mindset</a:t>
            </a:r>
            <a:r>
              <a:rPr lang="en-GB" dirty="0" smtClean="0">
                <a:hlinkClick r:id="rId5"/>
              </a:rPr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33238"/>
            <a:ext cx="4732021" cy="421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04064"/>
              </p:ext>
            </p:extLst>
          </p:nvPr>
        </p:nvGraphicFramePr>
        <p:xfrm>
          <a:off x="217174" y="1765392"/>
          <a:ext cx="7189470" cy="4810820"/>
        </p:xfrm>
        <a:graphic>
          <a:graphicData uri="http://schemas.openxmlformats.org/drawingml/2006/table">
            <a:tbl>
              <a:tblPr/>
              <a:tblGrid>
                <a:gridCol w="3599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712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/>
                        </a:rPr>
                        <a:t>Instead </a:t>
                      </a:r>
                      <a:r>
                        <a:rPr lang="en-GB" sz="1800" dirty="0">
                          <a:effectLst/>
                        </a:rPr>
                        <a:t>of This (Person-Praise)</a:t>
                      </a:r>
                    </a:p>
                  </a:txBody>
                  <a:tcPr marL="124467" marR="124467" marT="124466" marB="1244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effectLst/>
                        </a:rPr>
                        <a:t>Try This (Process-Praise)</a:t>
                      </a:r>
                    </a:p>
                  </a:txBody>
                  <a:tcPr marL="124467" marR="124467" marT="124466" marB="1244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687"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Great job! You must be smart at this.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Great job! You must have worked really hard.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512"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See, you </a:t>
                      </a:r>
                      <a:r>
                        <a:rPr lang="en-GB" sz="1800" i="1" dirty="0">
                          <a:effectLst/>
                        </a:rPr>
                        <a:t>are</a:t>
                      </a:r>
                      <a:r>
                        <a:rPr lang="en-GB" sz="1800" dirty="0">
                          <a:effectLst/>
                        </a:rPr>
                        <a:t> good at English. You got an A on your last test.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You really studied for your English test and your improvement shows it.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663"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You got it! I told you that you were smart.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I like the way you tried all kinds of strategies on that math problem until you finally got it.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4638">
                <a:tc>
                  <a:txBody>
                    <a:bodyPr/>
                    <a:lstStyle/>
                    <a:p>
                      <a:pPr fontAlgn="t"/>
                      <a:r>
                        <a:rPr lang="en-GB" sz="1800">
                          <a:effectLst/>
                        </a:rPr>
                        <a:t>You are such a good student!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800" dirty="0">
                          <a:effectLst/>
                        </a:rPr>
                        <a:t>I love the way you stayed at your desk, you kept your concentration, and you kept on working. That’s great!</a:t>
                      </a:r>
                    </a:p>
                  </a:txBody>
                  <a:tcPr marL="124467" marR="124467" marT="124466" marB="12446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91" y="1147135"/>
            <a:ext cx="19446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06"/>
    </mc:Choice>
    <mc:Fallback xmlns="">
      <p:transition spd="slow" advTm="25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 smtClean="0"/>
              <a:t>Monitoring Progress: numbers and letters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800" dirty="0" smtClean="0"/>
              <a:t>Decoding reports:</a:t>
            </a:r>
          </a:p>
          <a:p>
            <a:pPr marL="0" indent="0">
              <a:buNone/>
            </a:pPr>
            <a:endParaRPr lang="en-GB" sz="3800" dirty="0"/>
          </a:p>
          <a:p>
            <a:r>
              <a:rPr lang="en-GB" sz="3800" dirty="0" smtClean="0">
                <a:solidFill>
                  <a:srgbClr val="FF0000"/>
                </a:solidFill>
              </a:rPr>
              <a:t>E</a:t>
            </a:r>
            <a:r>
              <a:rPr lang="en-GB" sz="3800" dirty="0" smtClean="0"/>
              <a:t> – </a:t>
            </a:r>
            <a:r>
              <a:rPr lang="en-GB" sz="3800" dirty="0" smtClean="0">
                <a:solidFill>
                  <a:srgbClr val="FF0000"/>
                </a:solidFill>
              </a:rPr>
              <a:t>E</a:t>
            </a:r>
            <a:r>
              <a:rPr lang="en-GB" sz="3800" dirty="0" smtClean="0"/>
              <a:t>xceeding Expectations (high ability)</a:t>
            </a:r>
          </a:p>
          <a:p>
            <a:r>
              <a:rPr lang="en-GB" sz="3800" dirty="0" smtClean="0">
                <a:solidFill>
                  <a:srgbClr val="FF0000"/>
                </a:solidFill>
              </a:rPr>
              <a:t>A</a:t>
            </a:r>
            <a:r>
              <a:rPr lang="en-GB" sz="3800" dirty="0" smtClean="0"/>
              <a:t> – </a:t>
            </a:r>
            <a:r>
              <a:rPr lang="en-GB" sz="3800" dirty="0" smtClean="0">
                <a:solidFill>
                  <a:srgbClr val="FF0000"/>
                </a:solidFill>
              </a:rPr>
              <a:t>A</a:t>
            </a:r>
            <a:r>
              <a:rPr lang="en-GB" sz="3800" dirty="0" smtClean="0"/>
              <a:t>chieving Expectations (on target)</a:t>
            </a:r>
          </a:p>
          <a:p>
            <a:r>
              <a:rPr lang="en-GB" sz="3800" dirty="0" smtClean="0">
                <a:solidFill>
                  <a:srgbClr val="FF0000"/>
                </a:solidFill>
              </a:rPr>
              <a:t>T</a:t>
            </a:r>
            <a:r>
              <a:rPr lang="en-GB" sz="3800" dirty="0" smtClean="0"/>
              <a:t> – (Working) </a:t>
            </a:r>
            <a:r>
              <a:rPr lang="en-GB" sz="3800" dirty="0" smtClean="0">
                <a:solidFill>
                  <a:srgbClr val="FF0000"/>
                </a:solidFill>
              </a:rPr>
              <a:t>T</a:t>
            </a:r>
            <a:r>
              <a:rPr lang="en-GB" sz="3800" dirty="0" smtClean="0"/>
              <a:t>owards Expectations (just a bit below average)</a:t>
            </a:r>
          </a:p>
          <a:p>
            <a:r>
              <a:rPr lang="en-GB" sz="3800" dirty="0" smtClean="0">
                <a:solidFill>
                  <a:srgbClr val="FF0000"/>
                </a:solidFill>
              </a:rPr>
              <a:t>B</a:t>
            </a:r>
            <a:r>
              <a:rPr lang="en-GB" sz="3800" dirty="0" smtClean="0"/>
              <a:t>- (working considerably) </a:t>
            </a:r>
            <a:r>
              <a:rPr lang="en-GB" sz="3800" dirty="0" smtClean="0">
                <a:solidFill>
                  <a:srgbClr val="FF0000"/>
                </a:solidFill>
              </a:rPr>
              <a:t>B</a:t>
            </a:r>
            <a:r>
              <a:rPr lang="en-GB" sz="3800" dirty="0" smtClean="0"/>
              <a:t>elow Expectations</a:t>
            </a:r>
          </a:p>
          <a:p>
            <a:endParaRPr lang="en-GB" sz="3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8"/>
    </mc:Choice>
    <mc:Fallback xmlns="">
      <p:transition spd="slow" advTm="5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82880"/>
            <a:ext cx="10972800" cy="8839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 smtClean="0"/>
              <a:t>Numbers too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2"/>
            <a:ext cx="10972800" cy="5211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800" dirty="0" smtClean="0"/>
          </a:p>
          <a:p>
            <a:pPr marL="0" indent="0">
              <a:buNone/>
            </a:pPr>
            <a:r>
              <a:rPr lang="en-GB" sz="3800" dirty="0" smtClean="0"/>
              <a:t>You will also get a numerical value for your progress</a:t>
            </a:r>
          </a:p>
          <a:p>
            <a:pPr marL="0" indent="0">
              <a:buNone/>
            </a:pPr>
            <a:endParaRPr lang="en-GB" sz="3800" dirty="0"/>
          </a:p>
          <a:p>
            <a:r>
              <a:rPr lang="en-GB" sz="3800" dirty="0" smtClean="0"/>
              <a:t>It will range from 0.0 to 0.9</a:t>
            </a:r>
          </a:p>
          <a:p>
            <a:endParaRPr lang="en-GB" sz="3800" dirty="0"/>
          </a:p>
          <a:p>
            <a:r>
              <a:rPr lang="en-GB" sz="3800" dirty="0" smtClean="0"/>
              <a:t>0.0 is the bottom end </a:t>
            </a:r>
          </a:p>
          <a:p>
            <a:endParaRPr lang="en-GB" sz="3800" dirty="0"/>
          </a:p>
          <a:p>
            <a:r>
              <a:rPr lang="en-GB" sz="3800" dirty="0" smtClean="0"/>
              <a:t>0.9 is the top end</a:t>
            </a:r>
          </a:p>
          <a:p>
            <a:pPr marL="0" indent="0">
              <a:buNone/>
            </a:pPr>
            <a:r>
              <a:rPr lang="en-GB" sz="3800" dirty="0" smtClean="0"/>
              <a:t>And because you are in Y7, you’ll be 7.0-7.9</a:t>
            </a:r>
            <a:endParaRPr lang="en-GB" sz="3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0"/>
    </mc:Choice>
    <mc:Fallback xmlns="">
      <p:transition spd="slow" advTm="2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26943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The Four </a:t>
            </a: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iers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5296"/>
            <a:ext cx="10515600" cy="4951667"/>
          </a:xfrm>
        </p:spPr>
        <p:txBody>
          <a:bodyPr>
            <a:noAutofit/>
          </a:bodyPr>
          <a:lstStyle/>
          <a:p>
            <a:r>
              <a:rPr lang="en-GB" sz="3000" dirty="0" smtClean="0">
                <a:solidFill>
                  <a:srgbClr val="FF0000"/>
                </a:solidFill>
              </a:rPr>
              <a:t>E</a:t>
            </a:r>
            <a:r>
              <a:rPr lang="en-GB" sz="3000" dirty="0" smtClean="0"/>
              <a:t>xceeding  values will be between 0.8 and 0.9 </a:t>
            </a:r>
          </a:p>
          <a:p>
            <a:endParaRPr lang="en-GB" sz="3000" dirty="0"/>
          </a:p>
          <a:p>
            <a:r>
              <a:rPr lang="en-GB" sz="3000" dirty="0" smtClean="0">
                <a:solidFill>
                  <a:srgbClr val="FF0000"/>
                </a:solidFill>
              </a:rPr>
              <a:t>A</a:t>
            </a:r>
            <a:r>
              <a:rPr lang="en-GB" sz="3000" dirty="0" smtClean="0"/>
              <a:t>chieving  values will be between 0.5 and 0.7</a:t>
            </a:r>
          </a:p>
          <a:p>
            <a:endParaRPr lang="en-GB" sz="3000" dirty="0"/>
          </a:p>
          <a:p>
            <a:r>
              <a:rPr lang="en-GB" sz="3000" dirty="0" smtClean="0">
                <a:solidFill>
                  <a:srgbClr val="FF0000"/>
                </a:solidFill>
              </a:rPr>
              <a:t>T</a:t>
            </a:r>
            <a:r>
              <a:rPr lang="en-GB" sz="3000" dirty="0" smtClean="0"/>
              <a:t>owards values will be between 0.2 and 0.4</a:t>
            </a:r>
          </a:p>
          <a:p>
            <a:endParaRPr lang="en-GB" sz="3000" dirty="0"/>
          </a:p>
          <a:p>
            <a:r>
              <a:rPr lang="en-GB" sz="3000" dirty="0" smtClean="0">
                <a:solidFill>
                  <a:srgbClr val="FF0000"/>
                </a:solidFill>
              </a:rPr>
              <a:t>B</a:t>
            </a:r>
            <a:r>
              <a:rPr lang="en-GB" sz="3000" dirty="0" smtClean="0"/>
              <a:t>elow</a:t>
            </a:r>
            <a:r>
              <a:rPr lang="en-GB" sz="3000" dirty="0" smtClean="0">
                <a:solidFill>
                  <a:srgbClr val="FF0000"/>
                </a:solidFill>
              </a:rPr>
              <a:t> </a:t>
            </a:r>
            <a:r>
              <a:rPr lang="en-GB" sz="3000" dirty="0" smtClean="0"/>
              <a:t>values will be between 0.0 and 0.1</a:t>
            </a:r>
          </a:p>
          <a:p>
            <a:endParaRPr lang="en-GB" sz="3000" dirty="0"/>
          </a:p>
          <a:p>
            <a:r>
              <a:rPr lang="en-GB" sz="3000" dirty="0"/>
              <a:t>T</a:t>
            </a:r>
            <a:r>
              <a:rPr lang="en-GB" sz="3000" dirty="0" smtClean="0"/>
              <a:t>his means you may get the same letter value e.g. </a:t>
            </a:r>
            <a:r>
              <a:rPr lang="en-GB" sz="3000" dirty="0" smtClean="0">
                <a:solidFill>
                  <a:srgbClr val="FF0000"/>
                </a:solidFill>
              </a:rPr>
              <a:t>A</a:t>
            </a:r>
            <a:r>
              <a:rPr lang="en-GB" sz="3000" dirty="0" smtClean="0"/>
              <a:t> but you are improving going from 7.5 to 7.6</a:t>
            </a:r>
            <a:endParaRPr lang="en-GB" sz="3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3"/>
    </mc:Choice>
    <mc:Fallback xmlns="">
      <p:transition spd="slow" advTm="6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rmAutofit/>
          </a:bodyPr>
          <a:lstStyle/>
          <a:p>
            <a:r>
              <a:rPr lang="en-GB" dirty="0" smtClean="0"/>
              <a:t>Attitude to Learning or ATL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400" dirty="0" smtClean="0"/>
              <a:t>How much you put into this subject/ effort</a:t>
            </a:r>
          </a:p>
          <a:p>
            <a:pPr marL="0" indent="0">
              <a:buNone/>
            </a:pPr>
            <a:r>
              <a:rPr lang="en-GB" sz="3400" dirty="0" smtClean="0"/>
              <a:t>Perhaps this is more important than how “good” you are in subjects?</a:t>
            </a:r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r>
              <a:rPr lang="en-GB" sz="3400" dirty="0" smtClean="0"/>
              <a:t>Scale of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400" dirty="0" smtClean="0"/>
              <a:t>4- Excellent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400" dirty="0" smtClean="0"/>
              <a:t>3- Good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400" dirty="0" smtClean="0"/>
              <a:t>2- Satisfactory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400" dirty="0" smtClean="0"/>
              <a:t>1- Poor</a:t>
            </a:r>
            <a:endParaRPr lang="en-GB" sz="3400" dirty="0"/>
          </a:p>
        </p:txBody>
      </p:sp>
      <p:sp>
        <p:nvSpPr>
          <p:cNvPr id="4" name="Rectangle 3"/>
          <p:cNvSpPr/>
          <p:nvPr/>
        </p:nvSpPr>
        <p:spPr>
          <a:xfrm>
            <a:off x="4919472" y="2350008"/>
            <a:ext cx="2971800" cy="2002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/>
              <a:t>Remember progress isn’t always linear…it can be wonky!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720" y="4161222"/>
            <a:ext cx="3468624" cy="23012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9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05"/>
    </mc:Choice>
    <mc:Fallback xmlns="">
      <p:transition spd="slow" advTm="127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11576304" cy="169069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6000" dirty="0" smtClean="0"/>
              <a:t>A section of a report might look like this…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German 7.5 A</a:t>
            </a:r>
          </a:p>
          <a:p>
            <a:r>
              <a:rPr lang="en-GB" sz="6000" dirty="0" smtClean="0"/>
              <a:t>English 7.8 E</a:t>
            </a:r>
          </a:p>
          <a:p>
            <a:r>
              <a:rPr lang="en-GB" sz="6000" dirty="0" smtClean="0"/>
              <a:t>Art 7.2 T</a:t>
            </a:r>
          </a:p>
          <a:p>
            <a:r>
              <a:rPr lang="en-GB" sz="6000" dirty="0" smtClean="0"/>
              <a:t>P.E. 7.6 A</a:t>
            </a:r>
          </a:p>
          <a:p>
            <a:pPr marL="0" indent="0">
              <a:buNone/>
            </a:pPr>
            <a:endParaRPr lang="en-GB" sz="6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0"/>
    </mc:Choice>
    <mc:Fallback xmlns="">
      <p:transition spd="slow" advTm="2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60238"/>
              </p:ext>
            </p:extLst>
          </p:nvPr>
        </p:nvGraphicFramePr>
        <p:xfrm>
          <a:off x="609600" y="838200"/>
          <a:ext cx="109728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ATL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Homework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Behaviour</a:t>
                      </a:r>
                      <a:endParaRPr lang="en-GB" sz="36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History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3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DT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3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Science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Maths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4</a:t>
                      </a:r>
                      <a:endParaRPr lang="en-GB" sz="36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0"/>
    </mc:Choice>
    <mc:Fallback xmlns="">
      <p:transition spd="slow" advTm="3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8175"/>
            <a:ext cx="9144000" cy="55816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6"/>
    </mc:Choice>
    <mc:Fallback xmlns="">
      <p:transition spd="slow" advTm="16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welcome from Mrs Horstrup, Deputy </a:t>
            </a:r>
            <a:r>
              <a:rPr lang="en-GB" dirty="0" err="1" smtClean="0"/>
              <a:t>Headteacher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youtu.be/OnkHwZM_oRI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5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3959983"/>
          </a:xfrm>
        </p:spPr>
        <p:txBody>
          <a:bodyPr>
            <a:noAutofit/>
          </a:bodyPr>
          <a:lstStyle/>
          <a:p>
            <a:r>
              <a:rPr lang="en-GB" sz="7000" dirty="0" smtClean="0"/>
              <a:t>The one thing that your child can do to improve all round performance?</a:t>
            </a:r>
            <a:endParaRPr lang="en-GB" sz="7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047487"/>
            <a:ext cx="10515600" cy="11294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2"/>
    </mc:Choice>
    <mc:Fallback xmlns="">
      <p:transition spd="slow" advTm="1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13732" r="21939" b="3521"/>
          <a:stretch/>
        </p:blipFill>
        <p:spPr bwMode="auto">
          <a:xfrm>
            <a:off x="297186" y="125730"/>
            <a:ext cx="11292839" cy="673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25"/>
    </mc:Choice>
    <mc:Fallback xmlns="">
      <p:transition spd="slow" advTm="8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212260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2271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61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94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4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0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0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0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94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9420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06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2032" y="1234448"/>
            <a:ext cx="5660136" cy="3991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>
                <a:solidFill>
                  <a:schemeClr val="tx1"/>
                </a:solidFill>
              </a:rPr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32833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3571"/>
            <a:ext cx="10515600" cy="1165687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Ensuring the basics are in place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753"/>
            <a:ext cx="10515600" cy="4683210"/>
          </a:xfrm>
        </p:spPr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Talk about your own systems you use in your home / working lives.</a:t>
            </a:r>
          </a:p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 planner has a “remember section” and a ‘due date’ </a:t>
            </a:r>
          </a:p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Build in review and reflection: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‘How long did this piece of homework take?’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‘Why was this the most difficult?’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‘Was there anything else on your mind when you were completing this piece of homework?’. </a:t>
            </a:r>
          </a:p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Routine of packing bag and then relaxing.</a:t>
            </a: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4"/>
    </mc:Choice>
    <mc:Fallback xmlns="">
      <p:transition spd="slow" advTm="1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905263"/>
          </a:xfrm>
        </p:spPr>
        <p:txBody>
          <a:bodyPr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Prioritising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790565"/>
              </p:ext>
            </p:extLst>
          </p:nvPr>
        </p:nvGraphicFramePr>
        <p:xfrm>
          <a:off x="370725" y="1270386"/>
          <a:ext cx="11593262" cy="5193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6631">
                  <a:extLst>
                    <a:ext uri="{9D8B030D-6E8A-4147-A177-3AD203B41FA5}">
                      <a16:colId xmlns:a16="http://schemas.microsoft.com/office/drawing/2014/main" val="4154184770"/>
                    </a:ext>
                  </a:extLst>
                </a:gridCol>
                <a:gridCol w="5796631">
                  <a:extLst>
                    <a:ext uri="{9D8B030D-6E8A-4147-A177-3AD203B41FA5}">
                      <a16:colId xmlns:a16="http://schemas.microsoft.com/office/drawing/2014/main" val="1831935084"/>
                    </a:ext>
                  </a:extLst>
                </a:gridCol>
              </a:tblGrid>
              <a:tr h="2596617">
                <a:tc>
                  <a:txBody>
                    <a:bodyPr/>
                    <a:lstStyle/>
                    <a:p>
                      <a:r>
                        <a:rPr lang="en-GB" sz="3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Important</a:t>
                      </a:r>
                      <a:endParaRPr lang="en-GB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3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GB" sz="30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important</a:t>
                      </a:r>
                      <a:endParaRPr lang="en-GB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61738"/>
                  </a:ext>
                </a:extLst>
              </a:tr>
              <a:tr h="2596617">
                <a:tc>
                  <a:txBody>
                    <a:bodyPr/>
                    <a:lstStyle/>
                    <a:p>
                      <a:r>
                        <a:rPr lang="en-GB" sz="3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Urgent</a:t>
                      </a:r>
                      <a:endParaRPr lang="en-GB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3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urgent</a:t>
                      </a:r>
                      <a:endParaRPr lang="en-GB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62733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2"/>
    </mc:Choice>
    <mc:Fallback xmlns="">
      <p:transition spd="slow" advTm="2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hlinkClick r:id="rId4"/>
              </a:rPr>
              <a:t>Top 7 Best Study Apps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5" y="1910723"/>
            <a:ext cx="323754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33" y="1899292"/>
            <a:ext cx="3578543" cy="282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81" y="1965967"/>
            <a:ext cx="3265171" cy="275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8"/>
    </mc:Choice>
    <mc:Fallback xmlns="">
      <p:transition spd="slow" advTm="2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4500" dirty="0"/>
              <a:t>Is your family’s screen time under control? </a:t>
            </a:r>
          </a:p>
          <a:p>
            <a:r>
              <a:rPr lang="en-GB" sz="4500" dirty="0" smtClean="0"/>
              <a:t>Does </a:t>
            </a:r>
            <a:r>
              <a:rPr lang="en-GB" sz="4500" dirty="0"/>
              <a:t>screen use interfere with what your family </a:t>
            </a:r>
            <a:r>
              <a:rPr lang="en-GB" sz="4500" dirty="0" smtClean="0"/>
              <a:t>wants </a:t>
            </a:r>
            <a:r>
              <a:rPr lang="en-GB" sz="4500" dirty="0"/>
              <a:t>to do? </a:t>
            </a:r>
          </a:p>
          <a:p>
            <a:r>
              <a:rPr lang="en-GB" sz="4500" dirty="0" smtClean="0"/>
              <a:t>Does </a:t>
            </a:r>
            <a:r>
              <a:rPr lang="en-GB" sz="4500" dirty="0"/>
              <a:t>screen use interfere with sleep? </a:t>
            </a:r>
          </a:p>
          <a:p>
            <a:r>
              <a:rPr lang="en-GB" sz="4500" dirty="0" smtClean="0"/>
              <a:t>Are </a:t>
            </a:r>
            <a:r>
              <a:rPr lang="en-GB" sz="4500" dirty="0"/>
              <a:t>you able to control snacking during screen time?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3924" y="6099163"/>
            <a:ext cx="8906093" cy="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124"/>
          </a:xfrm>
        </p:spPr>
        <p:txBody>
          <a:bodyPr>
            <a:noAutofit/>
          </a:bodyPr>
          <a:lstStyle/>
          <a:p>
            <a:r>
              <a:rPr lang="en-GB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Screen time</a:t>
            </a:r>
            <a:endParaRPr lang="en-GB" sz="6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1"/>
    </mc:Choice>
    <mc:Fallback xmlns="">
      <p:transition spd="slow" advTm="2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0"/>
            <a:ext cx="12192001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hlinkClick r:id="rId4"/>
              </a:rPr>
              <a:t>Staying safe online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5" y="2098199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85" y="260032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4" y="467296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17" y="425767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6" y="276415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34" y="44767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57" y="44767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57" y="4909185"/>
            <a:ext cx="276225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6"/>
          </p:cNvPr>
          <p:cNvSpPr/>
          <p:nvPr/>
        </p:nvSpPr>
        <p:spPr>
          <a:xfrm>
            <a:off x="7924800" y="4672965"/>
            <a:ext cx="3781427" cy="18935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And on our website too </a:t>
            </a:r>
            <a:r>
              <a:rPr lang="en-GB" dirty="0" smtClean="0">
                <a:hlinkClick r:id="rId6"/>
              </a:rPr>
              <a:t>here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1"/>
    </mc:Choice>
    <mc:Fallback xmlns="">
      <p:transition spd="slow" advTm="1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Taking back control - time off gadgets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1" t="951" r="20544" b="4619"/>
          <a:stretch/>
        </p:blipFill>
        <p:spPr bwMode="auto">
          <a:xfrm>
            <a:off x="822965" y="1314450"/>
            <a:ext cx="6915151" cy="453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6"/>
    </mc:Choice>
    <mc:Fallback xmlns="">
      <p:transition spd="slow" advTm="3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75393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212260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2271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61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94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4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0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0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0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94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9420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306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024" y="0"/>
            <a:ext cx="11866626" cy="7306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dirty="0" smtClean="0">
              <a:solidFill>
                <a:schemeClr val="tx1"/>
              </a:solidFill>
            </a:endParaRPr>
          </a:p>
          <a:p>
            <a:pPr algn="ctr"/>
            <a:endParaRPr lang="en-GB" sz="4000" b="1" u="sng" dirty="0" smtClean="0">
              <a:solidFill>
                <a:schemeClr val="tx1"/>
              </a:solidFill>
            </a:endParaRPr>
          </a:p>
          <a:p>
            <a:pPr algn="ctr"/>
            <a:r>
              <a:rPr lang="en-GB" sz="4000" b="1" u="sng" dirty="0" smtClean="0">
                <a:solidFill>
                  <a:schemeClr val="tx1"/>
                </a:solidFill>
              </a:rPr>
              <a:t>Who’s Who?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Mrs Jane Mayes – Head of Year 7</a:t>
            </a:r>
          </a:p>
          <a:p>
            <a:r>
              <a:rPr lang="en-GB" sz="3400" dirty="0" smtClean="0">
                <a:solidFill>
                  <a:schemeClr val="tx1"/>
                </a:solidFill>
              </a:rPr>
              <a:t>				</a:t>
            </a:r>
            <a:r>
              <a:rPr lang="en-GB" sz="3400" b="1" u="sng" dirty="0" smtClean="0">
                <a:solidFill>
                  <a:schemeClr val="tx1"/>
                </a:solidFill>
              </a:rPr>
              <a:t>Form Tutors </a:t>
            </a:r>
          </a:p>
          <a:p>
            <a:r>
              <a:rPr lang="en-GB" sz="3400" dirty="0" smtClean="0">
                <a:solidFill>
                  <a:schemeClr val="tx1"/>
                </a:solidFill>
              </a:rPr>
              <a:t>  </a:t>
            </a:r>
            <a:r>
              <a:rPr lang="en-GB" sz="3400" b="1" dirty="0" smtClean="0">
                <a:solidFill>
                  <a:srgbClr val="002060"/>
                </a:solidFill>
              </a:rPr>
              <a:t>A7 (</a:t>
            </a:r>
            <a:r>
              <a:rPr lang="en-GB" sz="3400" b="1" dirty="0" err="1" smtClean="0">
                <a:solidFill>
                  <a:srgbClr val="002060"/>
                </a:solidFill>
              </a:rPr>
              <a:t>Aylward</a:t>
            </a:r>
            <a:r>
              <a:rPr lang="en-GB" sz="3400" b="1" dirty="0" smtClean="0">
                <a:solidFill>
                  <a:srgbClr val="002060"/>
                </a:solidFill>
              </a:rPr>
              <a:t>): Mr D Coker</a:t>
            </a:r>
            <a:r>
              <a:rPr lang="en-GB" sz="3400" b="1" dirty="0" smtClean="0">
                <a:solidFill>
                  <a:schemeClr val="tx1"/>
                </a:solidFill>
              </a:rPr>
              <a:t>	 </a:t>
            </a:r>
            <a:r>
              <a:rPr lang="en-GB" sz="3400" b="1" dirty="0" smtClean="0">
                <a:solidFill>
                  <a:srgbClr val="FF0000"/>
                </a:solidFill>
              </a:rPr>
              <a:t>N7 (Newton): Ms D Negus</a:t>
            </a:r>
          </a:p>
          <a:p>
            <a:r>
              <a:rPr lang="en-GB" sz="3400" b="1" dirty="0" smtClean="0">
                <a:solidFill>
                  <a:schemeClr val="tx1"/>
                </a:solidFill>
              </a:rPr>
              <a:t>  </a:t>
            </a:r>
            <a:r>
              <a:rPr lang="en-GB" sz="3400" b="1" dirty="0" smtClean="0">
                <a:solidFill>
                  <a:srgbClr val="7030A0"/>
                </a:solidFill>
              </a:rPr>
              <a:t>B7 (Bronte): Ms N Lusinski</a:t>
            </a:r>
            <a:r>
              <a:rPr lang="en-GB" sz="3400" b="1" dirty="0" smtClean="0">
                <a:solidFill>
                  <a:schemeClr val="tx1"/>
                </a:solidFill>
              </a:rPr>
              <a:t>	 </a:t>
            </a:r>
            <a:r>
              <a:rPr lang="en-GB" sz="3400" b="1" dirty="0" smtClean="0">
                <a:solidFill>
                  <a:srgbClr val="FF6600"/>
                </a:solidFill>
              </a:rPr>
              <a:t>P7 (Pankhurst): Ms H White</a:t>
            </a:r>
          </a:p>
          <a:p>
            <a:r>
              <a:rPr lang="en-GB" sz="3400" b="1" dirty="0" smtClean="0">
                <a:solidFill>
                  <a:schemeClr val="tx1"/>
                </a:solidFill>
              </a:rPr>
              <a:t>  </a:t>
            </a:r>
            <a:r>
              <a:rPr lang="en-GB" sz="3400" b="1" dirty="0" smtClean="0">
                <a:solidFill>
                  <a:srgbClr val="00B050"/>
                </a:solidFill>
              </a:rPr>
              <a:t>F7 (Faraday):Mr T Smith</a:t>
            </a:r>
            <a:r>
              <a:rPr lang="en-GB" sz="3400" b="1" dirty="0" smtClean="0">
                <a:solidFill>
                  <a:schemeClr val="tx1"/>
                </a:solidFill>
              </a:rPr>
              <a:t>		 </a:t>
            </a:r>
            <a:r>
              <a:rPr lang="en-GB" sz="3400" b="1" dirty="0" smtClean="0">
                <a:solidFill>
                  <a:srgbClr val="FFFF00"/>
                </a:solidFill>
              </a:rPr>
              <a:t>R7 (Rutherford): Mrs C Rothery</a:t>
            </a:r>
          </a:p>
          <a:p>
            <a:r>
              <a:rPr lang="en-GB" sz="3400" b="1" dirty="0" smtClean="0">
                <a:solidFill>
                  <a:schemeClr val="tx1"/>
                </a:solidFill>
              </a:rPr>
              <a:t>  </a:t>
            </a:r>
            <a:r>
              <a:rPr lang="en-GB" sz="3400" b="1" dirty="0" smtClean="0">
                <a:solidFill>
                  <a:srgbClr val="FF0066"/>
                </a:solidFill>
              </a:rPr>
              <a:t>L7 (Lovelace): Mr M Stewart</a:t>
            </a:r>
            <a:r>
              <a:rPr lang="en-GB" sz="3400" b="1" dirty="0" smtClean="0">
                <a:solidFill>
                  <a:schemeClr val="tx1"/>
                </a:solidFill>
              </a:rPr>
              <a:t>	 </a:t>
            </a:r>
            <a:r>
              <a:rPr lang="en-GB" sz="3400" b="1" dirty="0" smtClean="0">
                <a:solidFill>
                  <a:srgbClr val="00B0F0"/>
                </a:solidFill>
              </a:rPr>
              <a:t>S7 (Scott): Ms A Bertolin</a:t>
            </a:r>
          </a:p>
          <a:p>
            <a:endParaRPr lang="en-GB" sz="3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Mrs Debbie Barton – Pastoral </a:t>
            </a:r>
            <a:r>
              <a:rPr lang="en-GB" sz="3400" dirty="0" smtClean="0">
                <a:solidFill>
                  <a:schemeClr val="tx1"/>
                </a:solidFill>
              </a:rPr>
              <a:t>Team Support </a:t>
            </a:r>
            <a:endParaRPr lang="en-GB" sz="3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Inclusion Manager – Mrs Claire Else and her team of Learning Support Assistants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Mrs Sue Allen – School Counsellor</a:t>
            </a:r>
            <a:endParaRPr lang="en-GB" sz="3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Mrs Emma Horstrup – Deputy </a:t>
            </a:r>
            <a:r>
              <a:rPr lang="en-GB" sz="3400" dirty="0" err="1">
                <a:solidFill>
                  <a:schemeClr val="tx1"/>
                </a:solidFill>
              </a:rPr>
              <a:t>Headteacher</a:t>
            </a:r>
            <a:r>
              <a:rPr lang="en-GB" sz="3400" dirty="0">
                <a:solidFill>
                  <a:schemeClr val="tx1"/>
                </a:solidFill>
              </a:rPr>
              <a:t> (Pastoral)</a:t>
            </a:r>
          </a:p>
          <a:p>
            <a:endParaRPr lang="en-GB" sz="3000" dirty="0" smtClean="0">
              <a:solidFill>
                <a:schemeClr val="tx1"/>
              </a:solidFill>
            </a:endParaRPr>
          </a:p>
          <a:p>
            <a:endParaRPr lang="en-GB" sz="2600" dirty="0" smtClean="0">
              <a:solidFill>
                <a:schemeClr val="tx1"/>
              </a:solidFill>
            </a:endParaRPr>
          </a:p>
          <a:p>
            <a:endParaRPr lang="en-GB" sz="2600" dirty="0" smtClean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8"/>
    </mc:Choice>
    <mc:Fallback xmlns="">
      <p:transition spd="slow" advTm="8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212260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2271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61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94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4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0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0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0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94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9420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06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2032" y="1234448"/>
            <a:ext cx="5660136" cy="3991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and Wellbeing</a:t>
            </a:r>
          </a:p>
        </p:txBody>
      </p:sp>
    </p:spTree>
    <p:extLst>
      <p:ext uri="{BB962C8B-B14F-4D97-AF65-F5344CB8AC3E}">
        <p14:creationId xmlns:p14="http://schemas.microsoft.com/office/powerpoint/2010/main" val="418058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Anna Freud Organisation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000" dirty="0" smtClean="0">
                <a:hlinkClick r:id="rId4"/>
              </a:rPr>
              <a:t>We All Have Mental Health</a:t>
            </a:r>
            <a:endParaRPr lang="en-GB" sz="6000" dirty="0" smtClean="0"/>
          </a:p>
          <a:p>
            <a:endParaRPr lang="en-GB" sz="6000" dirty="0"/>
          </a:p>
          <a:p>
            <a:pPr marL="0" indent="0">
              <a:buNone/>
            </a:pPr>
            <a:endParaRPr lang="en-GB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1" y="3097530"/>
            <a:ext cx="6846571" cy="25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2"/>
    </mc:Choice>
    <mc:Fallback xmlns="">
      <p:transition spd="slow" advTm="31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13803" r="19713" b="5819"/>
          <a:stretch/>
        </p:blipFill>
        <p:spPr bwMode="auto">
          <a:xfrm>
            <a:off x="1383031" y="0"/>
            <a:ext cx="8938260" cy="67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96"/>
    </mc:Choice>
    <mc:Fallback xmlns="">
      <p:transition spd="slow" advTm="15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" y="1936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hlinkClick r:id="rId2"/>
              </a:rPr>
              <a:t>Our website: Care &amp; Guidance , Mental Health &amp; Wellbeing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8" t="3767" b="3767"/>
          <a:stretch/>
        </p:blipFill>
        <p:spPr>
          <a:xfrm>
            <a:off x="2495550" y="1333500"/>
            <a:ext cx="74683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aim is for you to be happy, successful and secure.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en-GB" sz="3200" dirty="0" smtClean="0"/>
              <a:t>School is only one part of your life so make sure you keep up all the hobbies and things that make you, you.</a:t>
            </a:r>
          </a:p>
          <a:p>
            <a:r>
              <a:rPr lang="en-GB" sz="3200" dirty="0" smtClean="0"/>
              <a:t>We may have mentioned some of the things that may cause you stress, but actually, most of the time, things will be good.</a:t>
            </a:r>
          </a:p>
          <a:p>
            <a:r>
              <a:rPr lang="en-GB" sz="3200" dirty="0" smtClean="0"/>
              <a:t>We are excited at the prospect of meeting you and we hope you feel the same about meeting us.</a:t>
            </a:r>
          </a:p>
          <a:p>
            <a:r>
              <a:rPr lang="en-GB" sz="3200" dirty="0" smtClean="0"/>
              <a:t>So, let’s think about September…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047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8759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for September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8" y="1252728"/>
            <a:ext cx="11320272" cy="4846320"/>
          </a:xfrm>
        </p:spPr>
        <p:txBody>
          <a:bodyPr>
            <a:normAutofit/>
          </a:bodyPr>
          <a:lstStyle/>
          <a:p>
            <a:r>
              <a:rPr lang="en-GB" sz="3400" dirty="0" smtClean="0"/>
              <a:t>At present, our plan is for Wednesday 2 September to be the first day of school for Year 7s starting at 9.30am.</a:t>
            </a:r>
          </a:p>
          <a:p>
            <a:r>
              <a:rPr lang="en-GB" sz="3400" dirty="0" smtClean="0"/>
              <a:t>There will only be Year 7 and Year 12 in school that day.</a:t>
            </a:r>
          </a:p>
          <a:p>
            <a:r>
              <a:rPr lang="en-GB" sz="3400" dirty="0" smtClean="0"/>
              <a:t>The day will be about settling in, well-being and orientation.</a:t>
            </a:r>
          </a:p>
          <a:p>
            <a:r>
              <a:rPr lang="en-GB" sz="3400" dirty="0" smtClean="0"/>
              <a:t>Uniform. House ribbons will be provided. Suppliers are </a:t>
            </a:r>
            <a:r>
              <a:rPr lang="en-GB" sz="3400" i="1" dirty="0" smtClean="0">
                <a:hlinkClick r:id="rId4"/>
              </a:rPr>
              <a:t>School Time</a:t>
            </a:r>
            <a:r>
              <a:rPr lang="en-GB" sz="3400" i="1" dirty="0" smtClean="0"/>
              <a:t> </a:t>
            </a:r>
            <a:r>
              <a:rPr lang="en-GB" sz="3400" dirty="0" smtClean="0"/>
              <a:t>and </a:t>
            </a:r>
            <a:r>
              <a:rPr lang="en-GB" sz="3400" i="1" dirty="0" err="1" smtClean="0"/>
              <a:t>Rainham</a:t>
            </a:r>
            <a:r>
              <a:rPr lang="en-GB" sz="3400" i="1" dirty="0" smtClean="0"/>
              <a:t> Sports </a:t>
            </a:r>
            <a:r>
              <a:rPr lang="en-GB" sz="3400" i="1" dirty="0" smtClean="0">
                <a:hlinkClick r:id="rId5"/>
              </a:rPr>
              <a:t>https://www.towersports.net/</a:t>
            </a:r>
            <a:r>
              <a:rPr lang="en-GB" sz="3400" dirty="0" smtClean="0"/>
              <a:t>. </a:t>
            </a:r>
          </a:p>
          <a:p>
            <a:r>
              <a:rPr lang="en-GB" sz="3400" dirty="0" smtClean="0"/>
              <a:t>Please do not worry if you cannot get everything. We will work it out. </a:t>
            </a:r>
            <a:endParaRPr lang="en-GB" sz="3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30"/>
    </mc:Choice>
    <mc:Fallback xmlns="">
      <p:transition spd="slow" advTm="14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4639"/>
            <a:ext cx="10972800" cy="58515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5000" dirty="0" smtClean="0"/>
              <a:t>Questions?</a:t>
            </a:r>
            <a:endParaRPr lang="en-GB" sz="6000" dirty="0"/>
          </a:p>
          <a:p>
            <a:pPr marL="0" indent="0" algn="ctr">
              <a:buNone/>
            </a:pPr>
            <a:r>
              <a:rPr lang="en-GB" sz="6000" dirty="0" smtClean="0"/>
              <a:t>Join us on 18 June at </a:t>
            </a:r>
            <a:r>
              <a:rPr lang="en-GB" sz="6000" dirty="0" smtClean="0"/>
              <a:t>7pm </a:t>
            </a:r>
            <a:r>
              <a:rPr lang="en-GB" sz="6000" dirty="0" smtClean="0"/>
              <a:t>via Zoom for a Q&amp;A session with Mrs Mayes and Mrs Horstrup</a:t>
            </a:r>
            <a:endParaRPr lang="en-GB" sz="150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2"/>
    </mc:Choice>
    <mc:Fallback xmlns="">
      <p:transition spd="slow" advTm="3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766445"/>
          </a:xfrm>
        </p:spPr>
        <p:txBody>
          <a:bodyPr/>
          <a:lstStyle/>
          <a:p>
            <a:r>
              <a:rPr lang="en-GB" dirty="0" smtClean="0"/>
              <a:t>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761866"/>
          </a:xfrm>
        </p:spPr>
        <p:txBody>
          <a:bodyPr/>
          <a:lstStyle/>
          <a:p>
            <a:r>
              <a:rPr lang="en-GB" sz="3200" dirty="0" smtClean="0"/>
              <a:t>Form tutor is often the first contact via:</a:t>
            </a:r>
          </a:p>
          <a:p>
            <a:pPr lvl="1"/>
            <a:r>
              <a:rPr lang="en-GB" sz="3200" dirty="0" smtClean="0"/>
              <a:t>student planner </a:t>
            </a:r>
          </a:p>
          <a:p>
            <a:pPr lvl="1"/>
            <a:r>
              <a:rPr lang="en-GB" sz="3200" dirty="0"/>
              <a:t>d</a:t>
            </a:r>
            <a:r>
              <a:rPr lang="en-GB" sz="3200" dirty="0" smtClean="0"/>
              <a:t>irect email</a:t>
            </a:r>
          </a:p>
          <a:p>
            <a:pPr lvl="1"/>
            <a:r>
              <a:rPr lang="en-GB" sz="3200" dirty="0" smtClean="0"/>
              <a:t>Mrs Barton via phone call to main office or </a:t>
            </a:r>
            <a:r>
              <a:rPr lang="en-GB" sz="3200" dirty="0" smtClean="0">
                <a:hlinkClick r:id="rId5"/>
              </a:rPr>
              <a:t>pastoralteam@rmgs.org.uk</a:t>
            </a:r>
            <a:endParaRPr lang="en-GB" sz="3200" dirty="0" smtClean="0"/>
          </a:p>
          <a:p>
            <a:pPr lvl="1"/>
            <a:r>
              <a:rPr lang="en-GB" sz="3200" dirty="0" err="1" smtClean="0"/>
              <a:t>Edulink</a:t>
            </a:r>
            <a:endParaRPr lang="en-GB" sz="3200" dirty="0" smtClean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854" t="54652" r="-7898" b="1831"/>
          <a:stretch/>
        </p:blipFill>
        <p:spPr>
          <a:xfrm>
            <a:off x="2449269" y="4191000"/>
            <a:ext cx="9742731" cy="24955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85"/>
    </mc:Choice>
    <mc:Fallback xmlns="">
      <p:transition spd="slow" advTm="7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r="5570" b="3891"/>
          <a:stretch/>
        </p:blipFill>
        <p:spPr>
          <a:xfrm rot="5400000">
            <a:off x="3507507" y="878607"/>
            <a:ext cx="5748486" cy="4800600"/>
          </a:xfrm>
        </p:spPr>
      </p:pic>
      <p:sp>
        <p:nvSpPr>
          <p:cNvPr id="3" name="Oval 2"/>
          <p:cNvSpPr/>
          <p:nvPr/>
        </p:nvSpPr>
        <p:spPr>
          <a:xfrm>
            <a:off x="493776" y="484632"/>
            <a:ext cx="2743200" cy="2688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/>
              <a:t>Year 7 – the start of the journey</a:t>
            </a:r>
            <a:endParaRPr lang="en-GB" sz="3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16"/>
    </mc:Choice>
    <mc:Fallback xmlns="">
      <p:transition spd="slow" advTm="8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212260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2271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61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94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4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0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0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0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94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9420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306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2032" y="1234448"/>
            <a:ext cx="5660136" cy="3991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>
                <a:solidFill>
                  <a:schemeClr val="tx1"/>
                </a:solidFill>
              </a:rPr>
              <a:t>The Science Bit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4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7"/>
    </mc:Choice>
    <mc:Fallback xmlns="">
      <p:transition spd="slow" advTm="2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000" dirty="0" smtClean="0"/>
              <a:t>The Teenage Brain</a:t>
            </a:r>
            <a:endParaRPr lang="en-GB" sz="7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 smtClean="0">
                <a:hlinkClick r:id="rId2"/>
              </a:rPr>
              <a:t>Brain Development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5383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212260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2271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61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94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4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0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07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0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94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19420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306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464" y="155448"/>
            <a:ext cx="11466576" cy="6071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rgbClr val="FF0000"/>
                </a:solidFill>
              </a:rPr>
              <a:t>Teenage Brain: advice from our counsellor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Sleep: too much or too little. Don’t be nocturnal.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Coach- what would you do differently?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Listening not always solving. Listen and provide a communicative atmosphere. Stop asking why.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Negotiate.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Having the </a:t>
            </a:r>
            <a:r>
              <a:rPr lang="en-GB" sz="4000" dirty="0">
                <a:solidFill>
                  <a:schemeClr val="tx1"/>
                </a:solidFill>
              </a:rPr>
              <a:t>last </a:t>
            </a:r>
            <a:r>
              <a:rPr lang="en-GB" sz="4000" dirty="0" smtClean="0">
                <a:solidFill>
                  <a:schemeClr val="tx1"/>
                </a:solidFill>
              </a:rPr>
              <a:t>word</a:t>
            </a:r>
            <a:r>
              <a:rPr lang="en-GB" sz="4000" dirty="0">
                <a:solidFill>
                  <a:schemeClr val="tx1"/>
                </a:solidFill>
              </a:rPr>
              <a:t>.</a:t>
            </a:r>
            <a:endParaRPr lang="en-GB" sz="40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Coping with academic pressure…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4000" dirty="0" smtClean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5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37"/>
    </mc:Choice>
    <mc:Fallback xmlns="">
      <p:transition spd="slow" advTm="36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824" y="415641"/>
            <a:ext cx="6946368" cy="1015663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Have you ever heard your </a:t>
            </a:r>
            <a:r>
              <a:rPr lang="en-GB" sz="3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child say </a:t>
            </a: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any of following?: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509" y="4790281"/>
            <a:ext cx="5357609" cy="55399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There’s no point trying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9856" y="2335708"/>
            <a:ext cx="4608512" cy="55399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I am not clever enough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3178817"/>
            <a:ext cx="6392024" cy="55399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I can’t do Maths/Science/ English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1904" y="4039313"/>
            <a:ext cx="6417552" cy="55399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The teacher doesn’t like 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7848" y="5541245"/>
            <a:ext cx="4608512" cy="55399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000" b="1" dirty="0">
                <a:solidFill>
                  <a:prstClr val="black"/>
                </a:solidFill>
                <a:latin typeface="Gill Sans MT" panose="020B0502020104020203" pitchFamily="34" charset="0"/>
              </a:rPr>
              <a:t>I can’t do exams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2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7"/>
    </mc:Choice>
    <mc:Fallback xmlns="">
      <p:transition spd="slow" advTm="2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7|2.1|4.6|3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0.7|0.6|0.6|0.5|0.5|4.1|4.5|4.7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1501</Words>
  <Application>Microsoft Office PowerPoint</Application>
  <PresentationFormat>Widescreen</PresentationFormat>
  <Paragraphs>190</Paragraphs>
  <Slides>36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Gill Sans MT</vt:lpstr>
      <vt:lpstr>Wingdings</vt:lpstr>
      <vt:lpstr>Office Theme</vt:lpstr>
      <vt:lpstr>1_Office Theme</vt:lpstr>
      <vt:lpstr>2_Office Theme</vt:lpstr>
      <vt:lpstr> Welcome </vt:lpstr>
      <vt:lpstr>A welcome from Mrs Horstrup, Deputy Headteacher</vt:lpstr>
      <vt:lpstr>PowerPoint Presentation</vt:lpstr>
      <vt:lpstr>Communication</vt:lpstr>
      <vt:lpstr>PowerPoint Presentation</vt:lpstr>
      <vt:lpstr>PowerPoint Presentation</vt:lpstr>
      <vt:lpstr>The Teenage Brain</vt:lpstr>
      <vt:lpstr>PowerPoint Presentation</vt:lpstr>
      <vt:lpstr>PowerPoint Presentation</vt:lpstr>
      <vt:lpstr>PowerPoint Presentation</vt:lpstr>
      <vt:lpstr>PowerPoint Presentation</vt:lpstr>
      <vt:lpstr>Growth or fixed mindset?</vt:lpstr>
      <vt:lpstr>Monitoring Progress: numbers and letters</vt:lpstr>
      <vt:lpstr>Numbers too</vt:lpstr>
      <vt:lpstr>The Four Tiers</vt:lpstr>
      <vt:lpstr>Attitude to Learning or ATL</vt:lpstr>
      <vt:lpstr>A section of a report might look like this…</vt:lpstr>
      <vt:lpstr>PowerPoint Presentation</vt:lpstr>
      <vt:lpstr>PowerPoint Presentation</vt:lpstr>
      <vt:lpstr>The one thing that your child can do to improve all round performance?</vt:lpstr>
      <vt:lpstr>PowerPoint Presentation</vt:lpstr>
      <vt:lpstr>PowerPoint Presentation</vt:lpstr>
      <vt:lpstr>Ensuring the basics are in place</vt:lpstr>
      <vt:lpstr>Prioritising</vt:lpstr>
      <vt:lpstr>Top 7 Best Study Apps </vt:lpstr>
      <vt:lpstr>Screen time</vt:lpstr>
      <vt:lpstr>PowerPoint Presentation</vt:lpstr>
      <vt:lpstr>Staying safe online</vt:lpstr>
      <vt:lpstr>Taking back control - time off gadgets </vt:lpstr>
      <vt:lpstr>PowerPoint Presentation</vt:lpstr>
      <vt:lpstr>Anna Freud Organisation</vt:lpstr>
      <vt:lpstr>PowerPoint Presentation</vt:lpstr>
      <vt:lpstr>Our website: Care &amp; Guidance , Mental Health &amp; Wellbeing </vt:lpstr>
      <vt:lpstr>Our aim is for you to be happy, successful and secure.</vt:lpstr>
      <vt:lpstr>Plans for September</vt:lpstr>
      <vt:lpstr>PowerPoint Presentation</vt:lpstr>
    </vt:vector>
  </TitlesOfParts>
  <Company>Twydall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 Horstrup</dc:creator>
  <cp:lastModifiedBy>Mrs E Horstrup</cp:lastModifiedBy>
  <cp:revision>59</cp:revision>
  <cp:lastPrinted>2019-11-10T12:36:45Z</cp:lastPrinted>
  <dcterms:created xsi:type="dcterms:W3CDTF">2019-06-19T10:14:45Z</dcterms:created>
  <dcterms:modified xsi:type="dcterms:W3CDTF">2020-06-11T15:29:42Z</dcterms:modified>
</cp:coreProperties>
</file>