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1" r:id="rId4"/>
    <p:sldId id="262" r:id="rId5"/>
    <p:sldId id="258" r:id="rId6"/>
    <p:sldId id="259" r:id="rId7"/>
    <p:sldId id="260"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Objects="1">
      <p:cViewPr>
        <p:scale>
          <a:sx n="70" d="100"/>
          <a:sy n="70" d="100"/>
        </p:scale>
        <p:origin x="507" y="45"/>
      </p:cViewPr>
      <p:guideLst>
        <p:guide orient="horz" pos="2160"/>
        <p:guide pos="2880"/>
      </p:guideLst>
    </p:cSldViewPr>
  </p:slideViewPr>
  <p:notesTextViewPr>
    <p:cViewPr>
      <p:scale>
        <a:sx n="1" d="1"/>
        <a:sy n="1" d="1"/>
      </p:scale>
      <p:origin x="0" y="0"/>
    </p:cViewPr>
  </p:notesText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1EF3973-9FDD-407F-B497-04184BF3FB43}" type="datetimeFigureOut">
              <a:rPr lang="en-GB" smtClean="0"/>
              <a:t>05/12/2018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E80923-7DDE-46B5-93DB-6FDF7685CB9F}" type="slidenum">
              <a:rPr lang="en-GB" smtClean="0"/>
              <a:t>‹#›</a:t>
            </a:fld>
            <a:endParaRPr lang="en-GB"/>
          </a:p>
        </p:txBody>
      </p:sp>
    </p:spTree>
    <p:extLst>
      <p:ext uri="{BB962C8B-B14F-4D97-AF65-F5344CB8AC3E}">
        <p14:creationId xmlns:p14="http://schemas.microsoft.com/office/powerpoint/2010/main" val="4262109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EF3973-9FDD-407F-B497-04184BF3FB43}" type="datetimeFigureOut">
              <a:rPr lang="en-GB" smtClean="0"/>
              <a:t>05/12/2018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E80923-7DDE-46B5-93DB-6FDF7685CB9F}" type="slidenum">
              <a:rPr lang="en-GB" smtClean="0"/>
              <a:t>‹#›</a:t>
            </a:fld>
            <a:endParaRPr lang="en-GB"/>
          </a:p>
        </p:txBody>
      </p:sp>
    </p:spTree>
    <p:extLst>
      <p:ext uri="{BB962C8B-B14F-4D97-AF65-F5344CB8AC3E}">
        <p14:creationId xmlns:p14="http://schemas.microsoft.com/office/powerpoint/2010/main" val="651820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EF3973-9FDD-407F-B497-04184BF3FB43}" type="datetimeFigureOut">
              <a:rPr lang="en-GB" smtClean="0"/>
              <a:t>05/12/2018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E80923-7DDE-46B5-93DB-6FDF7685CB9F}" type="slidenum">
              <a:rPr lang="en-GB" smtClean="0"/>
              <a:t>‹#›</a:t>
            </a:fld>
            <a:endParaRPr lang="en-GB"/>
          </a:p>
        </p:txBody>
      </p:sp>
    </p:spTree>
    <p:extLst>
      <p:ext uri="{BB962C8B-B14F-4D97-AF65-F5344CB8AC3E}">
        <p14:creationId xmlns:p14="http://schemas.microsoft.com/office/powerpoint/2010/main" val="713195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EF3973-9FDD-407F-B497-04184BF3FB43}" type="datetimeFigureOut">
              <a:rPr lang="en-GB" smtClean="0"/>
              <a:t>05/12/2018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E80923-7DDE-46B5-93DB-6FDF7685CB9F}" type="slidenum">
              <a:rPr lang="en-GB" smtClean="0"/>
              <a:t>‹#›</a:t>
            </a:fld>
            <a:endParaRPr lang="en-GB"/>
          </a:p>
        </p:txBody>
      </p:sp>
    </p:spTree>
    <p:extLst>
      <p:ext uri="{BB962C8B-B14F-4D97-AF65-F5344CB8AC3E}">
        <p14:creationId xmlns:p14="http://schemas.microsoft.com/office/powerpoint/2010/main" val="3043228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EF3973-9FDD-407F-B497-04184BF3FB43}" type="datetimeFigureOut">
              <a:rPr lang="en-GB" smtClean="0"/>
              <a:t>05/12/2018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E80923-7DDE-46B5-93DB-6FDF7685CB9F}" type="slidenum">
              <a:rPr lang="en-GB" smtClean="0"/>
              <a:t>‹#›</a:t>
            </a:fld>
            <a:endParaRPr lang="en-GB"/>
          </a:p>
        </p:txBody>
      </p:sp>
    </p:spTree>
    <p:extLst>
      <p:ext uri="{BB962C8B-B14F-4D97-AF65-F5344CB8AC3E}">
        <p14:creationId xmlns:p14="http://schemas.microsoft.com/office/powerpoint/2010/main" val="1317228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1EF3973-9FDD-407F-B497-04184BF3FB43}" type="datetimeFigureOut">
              <a:rPr lang="en-GB" smtClean="0"/>
              <a:t>05/12/2018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E80923-7DDE-46B5-93DB-6FDF7685CB9F}" type="slidenum">
              <a:rPr lang="en-GB" smtClean="0"/>
              <a:t>‹#›</a:t>
            </a:fld>
            <a:endParaRPr lang="en-GB"/>
          </a:p>
        </p:txBody>
      </p:sp>
    </p:spTree>
    <p:extLst>
      <p:ext uri="{BB962C8B-B14F-4D97-AF65-F5344CB8AC3E}">
        <p14:creationId xmlns:p14="http://schemas.microsoft.com/office/powerpoint/2010/main" val="2289916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1EF3973-9FDD-407F-B497-04184BF3FB43}" type="datetimeFigureOut">
              <a:rPr lang="en-GB" smtClean="0"/>
              <a:t>05/12/2018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E80923-7DDE-46B5-93DB-6FDF7685CB9F}" type="slidenum">
              <a:rPr lang="en-GB" smtClean="0"/>
              <a:t>‹#›</a:t>
            </a:fld>
            <a:endParaRPr lang="en-GB"/>
          </a:p>
        </p:txBody>
      </p:sp>
    </p:spTree>
    <p:extLst>
      <p:ext uri="{BB962C8B-B14F-4D97-AF65-F5344CB8AC3E}">
        <p14:creationId xmlns:p14="http://schemas.microsoft.com/office/powerpoint/2010/main" val="3368485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1EF3973-9FDD-407F-B497-04184BF3FB43}" type="datetimeFigureOut">
              <a:rPr lang="en-GB" smtClean="0"/>
              <a:t>05/12/2018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E80923-7DDE-46B5-93DB-6FDF7685CB9F}" type="slidenum">
              <a:rPr lang="en-GB" smtClean="0"/>
              <a:t>‹#›</a:t>
            </a:fld>
            <a:endParaRPr lang="en-GB"/>
          </a:p>
        </p:txBody>
      </p:sp>
    </p:spTree>
    <p:extLst>
      <p:ext uri="{BB962C8B-B14F-4D97-AF65-F5344CB8AC3E}">
        <p14:creationId xmlns:p14="http://schemas.microsoft.com/office/powerpoint/2010/main" val="2017158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EF3973-9FDD-407F-B497-04184BF3FB43}" type="datetimeFigureOut">
              <a:rPr lang="en-GB" smtClean="0"/>
              <a:t>05/12/2018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E80923-7DDE-46B5-93DB-6FDF7685CB9F}" type="slidenum">
              <a:rPr lang="en-GB" smtClean="0"/>
              <a:t>‹#›</a:t>
            </a:fld>
            <a:endParaRPr lang="en-GB"/>
          </a:p>
        </p:txBody>
      </p:sp>
    </p:spTree>
    <p:extLst>
      <p:ext uri="{BB962C8B-B14F-4D97-AF65-F5344CB8AC3E}">
        <p14:creationId xmlns:p14="http://schemas.microsoft.com/office/powerpoint/2010/main" val="3338509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EF3973-9FDD-407F-B497-04184BF3FB43}" type="datetimeFigureOut">
              <a:rPr lang="en-GB" smtClean="0"/>
              <a:t>05/12/2018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E80923-7DDE-46B5-93DB-6FDF7685CB9F}" type="slidenum">
              <a:rPr lang="en-GB" smtClean="0"/>
              <a:t>‹#›</a:t>
            </a:fld>
            <a:endParaRPr lang="en-GB"/>
          </a:p>
        </p:txBody>
      </p:sp>
    </p:spTree>
    <p:extLst>
      <p:ext uri="{BB962C8B-B14F-4D97-AF65-F5344CB8AC3E}">
        <p14:creationId xmlns:p14="http://schemas.microsoft.com/office/powerpoint/2010/main" val="1929772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EF3973-9FDD-407F-B497-04184BF3FB43}" type="datetimeFigureOut">
              <a:rPr lang="en-GB" smtClean="0"/>
              <a:t>05/12/2018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E80923-7DDE-46B5-93DB-6FDF7685CB9F}" type="slidenum">
              <a:rPr lang="en-GB" smtClean="0"/>
              <a:t>‹#›</a:t>
            </a:fld>
            <a:endParaRPr lang="en-GB"/>
          </a:p>
        </p:txBody>
      </p:sp>
    </p:spTree>
    <p:extLst>
      <p:ext uri="{BB962C8B-B14F-4D97-AF65-F5344CB8AC3E}">
        <p14:creationId xmlns:p14="http://schemas.microsoft.com/office/powerpoint/2010/main" val="3158376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EF3973-9FDD-407F-B497-04184BF3FB43}" type="datetimeFigureOut">
              <a:rPr lang="en-GB" smtClean="0"/>
              <a:t>05/12/2018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E80923-7DDE-46B5-93DB-6FDF7685CB9F}" type="slidenum">
              <a:rPr lang="en-GB" smtClean="0"/>
              <a:t>‹#›</a:t>
            </a:fld>
            <a:endParaRPr lang="en-GB"/>
          </a:p>
        </p:txBody>
      </p:sp>
    </p:spTree>
    <p:extLst>
      <p:ext uri="{BB962C8B-B14F-4D97-AF65-F5344CB8AC3E}">
        <p14:creationId xmlns:p14="http://schemas.microsoft.com/office/powerpoint/2010/main" val="3666741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6525" y="143635"/>
            <a:ext cx="8550950" cy="92333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5400" dirty="0" smtClean="0">
                <a:solidFill>
                  <a:schemeClr val="tx1"/>
                </a:solidFill>
              </a:rPr>
              <a:t>Galaxies</a:t>
            </a:r>
            <a:endParaRPr lang="en-GB" sz="5400" dirty="0">
              <a:solidFill>
                <a:schemeClr val="tx1"/>
              </a:solidFill>
            </a:endParaRPr>
          </a:p>
        </p:txBody>
      </p:sp>
      <p:sp>
        <p:nvSpPr>
          <p:cNvPr id="5" name="Rectangle 4"/>
          <p:cNvSpPr/>
          <p:nvPr/>
        </p:nvSpPr>
        <p:spPr>
          <a:xfrm>
            <a:off x="281550" y="1171814"/>
            <a:ext cx="8550950"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85750" indent="-285750">
              <a:buFont typeface="Arial"/>
              <a:buChar char="•"/>
            </a:pPr>
            <a:r>
              <a:rPr lang="en-US" dirty="0" smtClean="0"/>
              <a:t>demonstrate </a:t>
            </a:r>
            <a:r>
              <a:rPr lang="en-US" dirty="0"/>
              <a:t>an understanding of the appearance of spiral, barred spiral, elliptical and irregular </a:t>
            </a:r>
            <a:r>
              <a:rPr lang="en-US" dirty="0" smtClean="0"/>
              <a:t>galaxies</a:t>
            </a:r>
          </a:p>
          <a:p>
            <a:pPr marL="285750" indent="-285750">
              <a:buFont typeface="Arial"/>
              <a:buChar char="•"/>
            </a:pPr>
            <a:r>
              <a:rPr lang="en-US" i="1" dirty="0" smtClean="0"/>
              <a:t>draw </a:t>
            </a:r>
            <a:r>
              <a:rPr lang="en-US" i="1" dirty="0"/>
              <a:t>Hubble’s Tuning Fork </a:t>
            </a:r>
            <a:r>
              <a:rPr lang="en-US" i="1" dirty="0" smtClean="0"/>
              <a:t>diagram</a:t>
            </a:r>
            <a:endParaRPr lang="en-US" i="1" dirty="0"/>
          </a:p>
          <a:p>
            <a:pPr marL="285750" indent="-285750">
              <a:buFont typeface="Arial"/>
              <a:buChar char="•"/>
            </a:pPr>
            <a:r>
              <a:rPr lang="en-US" dirty="0" smtClean="0"/>
              <a:t>recall </a:t>
            </a:r>
            <a:r>
              <a:rPr lang="en-US" dirty="0"/>
              <a:t>that the Milky Way is an </a:t>
            </a:r>
            <a:r>
              <a:rPr lang="en-US" dirty="0" err="1"/>
              <a:t>Sb</a:t>
            </a:r>
            <a:r>
              <a:rPr lang="en-US" dirty="0"/>
              <a:t> type </a:t>
            </a:r>
            <a:r>
              <a:rPr lang="en-US" dirty="0" smtClean="0"/>
              <a:t>galaxy</a:t>
            </a:r>
          </a:p>
          <a:p>
            <a:pPr marL="285750" indent="-285750">
              <a:buFont typeface="Arial"/>
              <a:buChar char="•"/>
            </a:pPr>
            <a:r>
              <a:rPr lang="en-US" i="1" dirty="0" smtClean="0"/>
              <a:t>use </a:t>
            </a:r>
            <a:r>
              <a:rPr lang="en-US" i="1" dirty="0"/>
              <a:t>images of galaxies in order to classify them</a:t>
            </a:r>
            <a:endParaRPr lang="en-GB" dirty="0"/>
          </a:p>
        </p:txBody>
      </p:sp>
      <p:sp>
        <p:nvSpPr>
          <p:cNvPr id="6" name="TextBox 5"/>
          <p:cNvSpPr txBox="1"/>
          <p:nvPr/>
        </p:nvSpPr>
        <p:spPr>
          <a:xfrm>
            <a:off x="5403810" y="2735939"/>
            <a:ext cx="3445580" cy="193899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smtClean="0"/>
              <a:t>STARTER:</a:t>
            </a:r>
          </a:p>
          <a:p>
            <a:r>
              <a:rPr lang="en-GB" sz="2400" dirty="0"/>
              <a:t>If you were the first person to set foot on Mars, what would you say?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305" y="2736958"/>
            <a:ext cx="4956085" cy="1938992"/>
          </a:xfrm>
          <a:prstGeom prst="rect">
            <a:avLst/>
          </a:prstGeom>
          <a:ln/>
        </p:spPr>
        <p:style>
          <a:lnRef idx="2">
            <a:schemeClr val="dk1"/>
          </a:lnRef>
          <a:fillRef idx="1">
            <a:schemeClr val="lt1"/>
          </a:fillRef>
          <a:effectRef idx="0">
            <a:schemeClr val="dk1"/>
          </a:effectRef>
          <a:fontRef idx="minor">
            <a:schemeClr val="dk1"/>
          </a:fontRef>
        </p:style>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62" y="4743095"/>
            <a:ext cx="8511481" cy="1926265"/>
          </a:xfrm>
          <a:prstGeom prst="rect">
            <a:avLst/>
          </a:prstGeom>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282362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510" y="1223755"/>
            <a:ext cx="8820979"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000" b="1" dirty="0" err="1" smtClean="0"/>
              <a:t>Seyfert</a:t>
            </a:r>
            <a:r>
              <a:rPr lang="en-US" sz="2000" b="1" dirty="0" smtClean="0"/>
              <a:t> galaxies</a:t>
            </a:r>
            <a:r>
              <a:rPr lang="en-US" sz="2000" dirty="0" smtClean="0"/>
              <a:t>, discovered in 1943, have very compact and </a:t>
            </a:r>
            <a:r>
              <a:rPr lang="en-US" sz="2000" dirty="0"/>
              <a:t>bright nuclei. They emit </a:t>
            </a:r>
            <a:r>
              <a:rPr lang="en-US" sz="2000"/>
              <a:t>lots </a:t>
            </a:r>
            <a:r>
              <a:rPr lang="en-US" sz="2000" smtClean="0"/>
              <a:t>of </a:t>
            </a:r>
            <a:r>
              <a:rPr lang="en-US" sz="2000" dirty="0" smtClean="0"/>
              <a:t>radiation </a:t>
            </a:r>
            <a:r>
              <a:rPr lang="en-US" sz="2000" dirty="0"/>
              <a:t>that shows the presence of hydrogen, helium, nitrogen and oxygen. It is thought that this radiation does not come from the accretion disk </a:t>
            </a:r>
            <a:r>
              <a:rPr lang="en-US" sz="2000" dirty="0" smtClean="0"/>
              <a:t>but </a:t>
            </a:r>
            <a:r>
              <a:rPr lang="en-US" sz="2000" dirty="0"/>
              <a:t>from </a:t>
            </a:r>
            <a:r>
              <a:rPr lang="en-US" sz="2000" dirty="0" smtClean="0"/>
              <a:t>clouds </a:t>
            </a:r>
            <a:r>
              <a:rPr lang="en-US" sz="2000" dirty="0"/>
              <a:t>of gas surrounding the </a:t>
            </a:r>
            <a:r>
              <a:rPr lang="en-US" sz="2000" dirty="0" smtClean="0"/>
              <a:t>disk.</a:t>
            </a:r>
            <a:endParaRPr lang="en-US" sz="2000" dirty="0"/>
          </a:p>
        </p:txBody>
      </p:sp>
      <p:sp>
        <p:nvSpPr>
          <p:cNvPr id="3" name="Rectangle 2"/>
          <p:cNvSpPr/>
          <p:nvPr/>
        </p:nvSpPr>
        <p:spPr>
          <a:xfrm>
            <a:off x="158234" y="98630"/>
            <a:ext cx="8820980"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GB" sz="2000" b="1" dirty="0" smtClean="0"/>
              <a:t>Radio galaxies</a:t>
            </a:r>
            <a:r>
              <a:rPr lang="en-GB" sz="2000" dirty="0" smtClean="0"/>
              <a:t>, discovered in the 1950s are mainly elliptical and are immense emitters of radio waves originating from pairs of ‘lobes’ that lie on the opposite sides of the galaxy </a:t>
            </a:r>
            <a:endParaRPr lang="en-GB" sz="2000" dirty="0"/>
          </a:p>
        </p:txBody>
      </p:sp>
      <p:sp>
        <p:nvSpPr>
          <p:cNvPr id="4" name="Rectangle 3"/>
          <p:cNvSpPr/>
          <p:nvPr/>
        </p:nvSpPr>
        <p:spPr>
          <a:xfrm>
            <a:off x="164785" y="2663915"/>
            <a:ext cx="8820979" cy="255454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000" b="1" dirty="0" smtClean="0"/>
              <a:t>Quasars </a:t>
            </a:r>
            <a:r>
              <a:rPr lang="en-US" sz="2000" dirty="0" smtClean="0"/>
              <a:t>(</a:t>
            </a:r>
            <a:r>
              <a:rPr lang="en-US" sz="2000" dirty="0"/>
              <a:t>quasi-stellar radio </a:t>
            </a:r>
            <a:r>
              <a:rPr lang="en-US" sz="2000" dirty="0" smtClean="0"/>
              <a:t>source</a:t>
            </a:r>
            <a:r>
              <a:rPr lang="en-GB" sz="2000" dirty="0" smtClean="0"/>
              <a:t>), discovered in 1963,</a:t>
            </a:r>
            <a:r>
              <a:rPr lang="en-US" sz="2000" dirty="0" smtClean="0"/>
              <a:t> are </a:t>
            </a:r>
            <a:r>
              <a:rPr lang="en-US" sz="2000" dirty="0"/>
              <a:t>extremely bright and distant active galactic </a:t>
            </a:r>
            <a:r>
              <a:rPr lang="en-US" sz="2000" dirty="0" smtClean="0"/>
              <a:t>nuclei. </a:t>
            </a:r>
            <a:r>
              <a:rPr lang="en-US" sz="2000" dirty="0"/>
              <a:t>They consist of a compact halo of matter surrounding a super massive black hole at the centre of a young </a:t>
            </a:r>
            <a:r>
              <a:rPr lang="en-US" sz="2000" dirty="0" smtClean="0"/>
              <a:t>galaxy</a:t>
            </a:r>
            <a:r>
              <a:rPr lang="en-GB" sz="2000" dirty="0" smtClean="0"/>
              <a:t>. </a:t>
            </a:r>
            <a:r>
              <a:rPr lang="en-US" sz="2000" dirty="0" smtClean="0"/>
              <a:t>They </a:t>
            </a:r>
            <a:r>
              <a:rPr lang="en-US" sz="2000" dirty="0"/>
              <a:t>are one of the brightest objects in the Universe, so bright we don't see the light from other stars in the galaxy they are part </a:t>
            </a:r>
            <a:r>
              <a:rPr lang="en-US" sz="2000" dirty="0" smtClean="0"/>
              <a:t>of and are </a:t>
            </a:r>
            <a:r>
              <a:rPr lang="en-US" sz="2000" dirty="0"/>
              <a:t>amongst the earliest known objects in the Universe. </a:t>
            </a:r>
            <a:r>
              <a:rPr lang="en-US" sz="2000" dirty="0" smtClean="0"/>
              <a:t>The </a:t>
            </a:r>
            <a:r>
              <a:rPr lang="en-US" sz="2000" dirty="0"/>
              <a:t>light from some of them shows a massive red shift, </a:t>
            </a:r>
            <a:r>
              <a:rPr lang="en-US" sz="2000" dirty="0" smtClean="0"/>
              <a:t>suggesting </a:t>
            </a:r>
            <a:r>
              <a:rPr lang="en-US" sz="2000" dirty="0"/>
              <a:t>that they are around 12 billion light years away.</a:t>
            </a:r>
            <a:r>
              <a:rPr lang="en-GB" sz="2000" dirty="0"/>
              <a:t> </a:t>
            </a:r>
            <a:endParaRPr lang="en-US" sz="2000" dirty="0"/>
          </a:p>
        </p:txBody>
      </p:sp>
      <p:sp>
        <p:nvSpPr>
          <p:cNvPr id="5" name="Rectangle 4"/>
          <p:cNvSpPr/>
          <p:nvPr/>
        </p:nvSpPr>
        <p:spPr>
          <a:xfrm>
            <a:off x="168060" y="5364215"/>
            <a:ext cx="8817704"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2000" b="1" dirty="0" err="1" smtClean="0"/>
              <a:t>Blazars</a:t>
            </a:r>
            <a:r>
              <a:rPr lang="en-US" sz="2000" dirty="0" smtClean="0"/>
              <a:t>, discovered in the 1970s, emit amounts </a:t>
            </a:r>
            <a:r>
              <a:rPr lang="en-US" sz="2000" dirty="0"/>
              <a:t>of radiation </a:t>
            </a:r>
            <a:r>
              <a:rPr lang="en-US" sz="2000" dirty="0" smtClean="0"/>
              <a:t>that vary greatly </a:t>
            </a:r>
            <a:r>
              <a:rPr lang="en-US" sz="2000" dirty="0"/>
              <a:t>with time. It is thought that it is because their galactic jets are pointing almost directly towards Earth so any variation, e.g. due to rotation, is exaggerated.</a:t>
            </a:r>
            <a:endParaRPr lang="en-GB" sz="2000" dirty="0"/>
          </a:p>
        </p:txBody>
      </p:sp>
    </p:spTree>
    <p:extLst>
      <p:ext uri="{BB962C8B-B14F-4D97-AF65-F5344CB8AC3E}">
        <p14:creationId xmlns:p14="http://schemas.microsoft.com/office/powerpoint/2010/main" val="326392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6525" y="143635"/>
            <a:ext cx="8550950" cy="523220"/>
          </a:xfrm>
          <a:prstGeom prst="rect">
            <a:avLst/>
          </a:prstGeom>
          <a:solidFill>
            <a:schemeClr val="accent3"/>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smtClean="0"/>
              <a:t>Oh dear, what a lot of galaxies</a:t>
            </a:r>
            <a:endParaRPr lang="en-GB" sz="2800" dirty="0"/>
          </a:p>
        </p:txBody>
      </p:sp>
      <p:sp>
        <p:nvSpPr>
          <p:cNvPr id="4" name="Rectangle 3"/>
          <p:cNvSpPr/>
          <p:nvPr/>
        </p:nvSpPr>
        <p:spPr>
          <a:xfrm>
            <a:off x="296525" y="765408"/>
            <a:ext cx="8550950"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000" dirty="0"/>
              <a:t>There are over 100 billion galaxies in the known </a:t>
            </a:r>
            <a:r>
              <a:rPr lang="en-US" sz="2000" dirty="0" smtClean="0"/>
              <a:t>Universe.</a:t>
            </a:r>
          </a:p>
          <a:p>
            <a:r>
              <a:rPr lang="en-US" sz="2000" dirty="0" smtClean="0"/>
              <a:t>the </a:t>
            </a:r>
            <a:r>
              <a:rPr lang="en-US" sz="2000" dirty="0"/>
              <a:t>Milky Way, a very average galaxy, contains over 200 billion stars held together by gravity </a:t>
            </a:r>
            <a:endParaRPr lang="en-US" sz="2000" dirty="0" smtClean="0"/>
          </a:p>
          <a:p>
            <a:r>
              <a:rPr lang="en-US" sz="2000" dirty="0" smtClean="0"/>
              <a:t>they </a:t>
            </a:r>
            <a:r>
              <a:rPr lang="en-US" sz="2000" dirty="0"/>
              <a:t>vary greatly in size, shape and colour. </a:t>
            </a:r>
            <a:endParaRPr lang="en-US" sz="2000" dirty="0" smtClean="0"/>
          </a:p>
          <a:p>
            <a:r>
              <a:rPr lang="en-US" sz="2000" dirty="0" smtClean="0"/>
              <a:t>the </a:t>
            </a:r>
            <a:r>
              <a:rPr lang="en-US" sz="2000" dirty="0"/>
              <a:t>appearance will depend on the orientation relative to us, i.e. a spiral galaxy will look very different if viewed sideways</a:t>
            </a:r>
            <a:r>
              <a:rPr lang="en-US" sz="2000" dirty="0" smtClean="0"/>
              <a:t>.</a:t>
            </a:r>
          </a:p>
        </p:txBody>
      </p:sp>
      <p:sp>
        <p:nvSpPr>
          <p:cNvPr id="2" name="Rectangle 1"/>
          <p:cNvSpPr/>
          <p:nvPr/>
        </p:nvSpPr>
        <p:spPr>
          <a:xfrm>
            <a:off x="286762" y="2888940"/>
            <a:ext cx="8550950" cy="163121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000" dirty="0"/>
              <a:t>Charles Messier (1730-1817) catalogued a number of objects in the sky including many galaxies, e.g. the Whirlpool galaxy is M51. From 1888 galaxies, and other celestial objects, were catalogued with the NGC (New general catalogue) system, e.g. NGC891 is a spiral galaxy in the Andromeda system</a:t>
            </a:r>
            <a:endParaRPr lang="en-GB" sz="2000" dirty="0"/>
          </a:p>
        </p:txBody>
      </p:sp>
      <p:sp>
        <p:nvSpPr>
          <p:cNvPr id="3" name="TextBox 2"/>
          <p:cNvSpPr txBox="1"/>
          <p:nvPr/>
        </p:nvSpPr>
        <p:spPr>
          <a:xfrm>
            <a:off x="296525" y="4734145"/>
            <a:ext cx="8560713"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dirty="0" smtClean="0"/>
              <a:t>Find the name of three galaxies listed in the Messier catalogue system</a:t>
            </a:r>
          </a:p>
          <a:p>
            <a:r>
              <a:rPr lang="en-US" sz="2000" dirty="0" smtClean="0"/>
              <a:t>Find the name of three other galaxies listed in the New General Catalogue</a:t>
            </a:r>
            <a:endParaRPr lang="en-US" sz="2000" dirty="0"/>
          </a:p>
        </p:txBody>
      </p:sp>
    </p:spTree>
    <p:extLst>
      <p:ext uri="{BB962C8B-B14F-4D97-AF65-F5344CB8AC3E}">
        <p14:creationId xmlns:p14="http://schemas.microsoft.com/office/powerpoint/2010/main" val="49283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525" y="143635"/>
            <a:ext cx="8550950" cy="523220"/>
          </a:xfrm>
          <a:prstGeom prst="rect">
            <a:avLst/>
          </a:prstGeom>
          <a:solidFill>
            <a:schemeClr val="accent3"/>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smtClean="0"/>
              <a:t>Galaxy Clusters</a:t>
            </a:r>
            <a:endParaRPr lang="en-GB" sz="2800" dirty="0"/>
          </a:p>
        </p:txBody>
      </p:sp>
      <p:sp>
        <p:nvSpPr>
          <p:cNvPr id="3" name="Rectangle 2"/>
          <p:cNvSpPr/>
          <p:nvPr/>
        </p:nvSpPr>
        <p:spPr>
          <a:xfrm>
            <a:off x="307581" y="818710"/>
            <a:ext cx="8539893" cy="1200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dirty="0"/>
              <a:t>Galaxies are not distributed evenly throughout the Universe. There are regions where there are many more galaxies than in others. Many galaxies are found in clusters</a:t>
            </a:r>
            <a:r>
              <a:rPr lang="en-US" sz="2400" dirty="0" smtClean="0"/>
              <a:t>.</a:t>
            </a:r>
            <a:endParaRPr lang="en-US" sz="2400" dirty="0"/>
          </a:p>
        </p:txBody>
      </p:sp>
      <p:sp>
        <p:nvSpPr>
          <p:cNvPr id="4" name="Rectangle 3"/>
          <p:cNvSpPr/>
          <p:nvPr/>
        </p:nvSpPr>
        <p:spPr>
          <a:xfrm>
            <a:off x="296514" y="2158499"/>
            <a:ext cx="8550949"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dirty="0"/>
              <a:t>Our galaxy, The Milky Way, is one of about 30 in </a:t>
            </a:r>
            <a:r>
              <a:rPr lang="en-US" sz="2400" b="1" dirty="0"/>
              <a:t>The Local Group</a:t>
            </a:r>
            <a:r>
              <a:rPr lang="en-US" sz="2400" dirty="0"/>
              <a:t>, a bunch of galaxies relatively close to each other</a:t>
            </a:r>
            <a:r>
              <a:rPr lang="en-US" sz="2400" dirty="0" smtClean="0"/>
              <a:t>.</a:t>
            </a:r>
          </a:p>
          <a:p>
            <a:r>
              <a:rPr lang="en-GB" sz="2400" dirty="0"/>
              <a:t>The </a:t>
            </a:r>
            <a:r>
              <a:rPr lang="en-GB" sz="2400" b="1" dirty="0"/>
              <a:t>Local Group</a:t>
            </a:r>
            <a:r>
              <a:rPr lang="en-GB" sz="2400" dirty="0"/>
              <a:t> has a diameter of 10 </a:t>
            </a:r>
            <a:r>
              <a:rPr lang="en-GB" sz="2400" dirty="0" err="1"/>
              <a:t>Mly</a:t>
            </a:r>
            <a:r>
              <a:rPr lang="en-GB" sz="2400" dirty="0"/>
              <a:t> (3.1 </a:t>
            </a:r>
            <a:r>
              <a:rPr lang="en-GB" sz="2400" dirty="0" err="1"/>
              <a:t>Mpc</a:t>
            </a:r>
            <a:r>
              <a:rPr lang="en-GB" sz="2400" dirty="0"/>
              <a:t>) (about 10</a:t>
            </a:r>
            <a:r>
              <a:rPr lang="en-GB" sz="2400" baseline="30000" dirty="0"/>
              <a:t>23</a:t>
            </a:r>
            <a:r>
              <a:rPr lang="en-GB" sz="2400" dirty="0"/>
              <a:t> meters) and has a binary (dumbbell) distribution.</a:t>
            </a:r>
            <a:endParaRPr lang="en-GB" sz="3200" dirty="0"/>
          </a:p>
        </p:txBody>
      </p:sp>
      <p:sp>
        <p:nvSpPr>
          <p:cNvPr id="5" name="TextBox 4"/>
          <p:cNvSpPr txBox="1"/>
          <p:nvPr/>
        </p:nvSpPr>
        <p:spPr>
          <a:xfrm>
            <a:off x="280862" y="2083018"/>
            <a:ext cx="8560713" cy="181588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smtClean="0"/>
              <a:t>Find out about our 4 most famous companions.</a:t>
            </a:r>
          </a:p>
          <a:p>
            <a:r>
              <a:rPr lang="en-US" sz="2800" dirty="0" smtClean="0"/>
              <a:t>What is the name given to our little local group of galaxies?  What is in our cluster? How big is it?</a:t>
            </a:r>
          </a:p>
          <a:p>
            <a:endParaRPr lang="en-US" sz="2800" dirty="0" smtClean="0"/>
          </a:p>
        </p:txBody>
      </p:sp>
      <p:graphicFrame>
        <p:nvGraphicFramePr>
          <p:cNvPr id="7" name="Object 6"/>
          <p:cNvGraphicFramePr>
            <a:graphicFrameLocks noChangeAspect="1"/>
          </p:cNvGraphicFramePr>
          <p:nvPr>
            <p:extLst>
              <p:ext uri="{D42A27DB-BD31-4B8C-83A1-F6EECF244321}">
                <p14:modId xmlns:p14="http://schemas.microsoft.com/office/powerpoint/2010/main" val="683893387"/>
              </p:ext>
            </p:extLst>
          </p:nvPr>
        </p:nvGraphicFramePr>
        <p:xfrm>
          <a:off x="280862" y="3898900"/>
          <a:ext cx="9241688" cy="2959100"/>
        </p:xfrm>
        <a:graphic>
          <a:graphicData uri="http://schemas.openxmlformats.org/presentationml/2006/ole">
            <mc:AlternateContent xmlns:mc="http://schemas.openxmlformats.org/markup-compatibility/2006">
              <mc:Choice xmlns:v="urn:schemas-microsoft-com:vml" Requires="v">
                <p:oleObj spid="_x0000_s2063" name="Document" r:id="rId3" imgW="9015691" imgH="2959877" progId="Word.Document.12">
                  <p:embed/>
                </p:oleObj>
              </mc:Choice>
              <mc:Fallback>
                <p:oleObj name="Document" r:id="rId3" imgW="9015691" imgH="2959877" progId="Word.Document.12">
                  <p:embed/>
                  <p:pic>
                    <p:nvPicPr>
                      <p:cNvPr id="0" name=""/>
                      <p:cNvPicPr/>
                      <p:nvPr/>
                    </p:nvPicPr>
                    <p:blipFill>
                      <a:blip r:embed="rId4"/>
                      <a:stretch>
                        <a:fillRect/>
                      </a:stretch>
                    </p:blipFill>
                    <p:spPr>
                      <a:xfrm>
                        <a:off x="280862" y="3898900"/>
                        <a:ext cx="9241688" cy="2959100"/>
                      </a:xfrm>
                      <a:prstGeom prst="rect">
                        <a:avLst/>
                      </a:prstGeom>
                    </p:spPr>
                  </p:pic>
                </p:oleObj>
              </mc:Fallback>
            </mc:AlternateContent>
          </a:graphicData>
        </a:graphic>
      </p:graphicFrame>
    </p:spTree>
    <p:extLst>
      <p:ext uri="{BB962C8B-B14F-4D97-AF65-F5344CB8AC3E}">
        <p14:creationId xmlns:p14="http://schemas.microsoft.com/office/powerpoint/2010/main" val="268245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525" y="143635"/>
            <a:ext cx="8550950" cy="523220"/>
          </a:xfrm>
          <a:prstGeom prst="rect">
            <a:avLst/>
          </a:prstGeom>
          <a:solidFill>
            <a:schemeClr val="accent3"/>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smtClean="0"/>
              <a:t>Galaxy Clusters</a:t>
            </a:r>
            <a:endParaRPr lang="en-GB" sz="2800" dirty="0"/>
          </a:p>
        </p:txBody>
      </p:sp>
      <p:sp>
        <p:nvSpPr>
          <p:cNvPr id="3" name="Rectangle 2"/>
          <p:cNvSpPr/>
          <p:nvPr/>
        </p:nvSpPr>
        <p:spPr>
          <a:xfrm>
            <a:off x="296525" y="863715"/>
            <a:ext cx="8550950"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b="1" dirty="0"/>
              <a:t>Galaxy   --&gt;   Group   --&gt;   Cluster   --&gt;   Super Cluster   --&gt;   </a:t>
            </a:r>
            <a:r>
              <a:rPr lang="en-US" b="1" dirty="0" smtClean="0"/>
              <a:t>Universe</a:t>
            </a:r>
            <a:endParaRPr lang="en-GB" dirty="0"/>
          </a:p>
        </p:txBody>
      </p:sp>
      <p:sp>
        <p:nvSpPr>
          <p:cNvPr id="4" name="Rectangle 3"/>
          <p:cNvSpPr/>
          <p:nvPr/>
        </p:nvSpPr>
        <p:spPr>
          <a:xfrm>
            <a:off x="296524" y="1397675"/>
            <a:ext cx="8550950"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000" dirty="0"/>
              <a:t>Galaxies in the Universe are not evenly distributed. We have seen that the Milky Way is one of a bunch called the Local Group. This group is one of many in a cluster of several thousand galaxies</a:t>
            </a:r>
            <a:r>
              <a:rPr lang="en-US" sz="2000" dirty="0" smtClean="0"/>
              <a:t>.</a:t>
            </a:r>
            <a:endParaRPr lang="en-GB" sz="2000" dirty="0"/>
          </a:p>
        </p:txBody>
      </p:sp>
      <p:sp>
        <p:nvSpPr>
          <p:cNvPr id="5" name="Rectangle 4"/>
          <p:cNvSpPr/>
          <p:nvPr/>
        </p:nvSpPr>
        <p:spPr>
          <a:xfrm>
            <a:off x="312371" y="3158970"/>
            <a:ext cx="8550949"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000" dirty="0"/>
              <a:t>Up to 100 of these clusters make a larger group called a super cluster. Our cluster belongs in one called the Virgo super cluster.</a:t>
            </a:r>
            <a:endParaRPr lang="en-GB" sz="2000" dirty="0"/>
          </a:p>
          <a:p>
            <a:r>
              <a:rPr lang="en-US" sz="2000" dirty="0"/>
              <a:t>The Universe contains millions of super clusters.</a:t>
            </a:r>
            <a:endParaRPr lang="en-GB" sz="2000" dirty="0"/>
          </a:p>
        </p:txBody>
      </p:sp>
      <p:sp>
        <p:nvSpPr>
          <p:cNvPr id="6" name="TextBox 5"/>
          <p:cNvSpPr txBox="1"/>
          <p:nvPr/>
        </p:nvSpPr>
        <p:spPr>
          <a:xfrm>
            <a:off x="302607" y="2519898"/>
            <a:ext cx="8560713"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400" dirty="0" smtClean="0"/>
              <a:t>Find out the name of our cluster/super cluster</a:t>
            </a:r>
            <a:endParaRPr lang="en-US" sz="2400" dirty="0"/>
          </a:p>
        </p:txBody>
      </p:sp>
    </p:spTree>
    <p:extLst>
      <p:ext uri="{BB962C8B-B14F-4D97-AF65-F5344CB8AC3E}">
        <p14:creationId xmlns:p14="http://schemas.microsoft.com/office/powerpoint/2010/main" val="194570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6525" y="143635"/>
            <a:ext cx="8550950" cy="523220"/>
          </a:xfrm>
          <a:prstGeom prst="rect">
            <a:avLst/>
          </a:prstGeom>
          <a:solidFill>
            <a:schemeClr val="accent3"/>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smtClean="0"/>
              <a:t>Classifying Galaxies</a:t>
            </a:r>
            <a:endParaRPr lang="en-GB" sz="2800" dirty="0"/>
          </a:p>
        </p:txBody>
      </p:sp>
      <p:sp>
        <p:nvSpPr>
          <p:cNvPr id="5" name="TextBox 4"/>
          <p:cNvSpPr txBox="1"/>
          <p:nvPr/>
        </p:nvSpPr>
        <p:spPr>
          <a:xfrm>
            <a:off x="296525" y="863715"/>
            <a:ext cx="855095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t>A method of classification, first introduced by Edwin </a:t>
            </a:r>
            <a:r>
              <a:rPr lang="en-US" sz="2400" dirty="0"/>
              <a:t>H</a:t>
            </a:r>
            <a:r>
              <a:rPr lang="en-US" sz="2400" dirty="0" smtClean="0"/>
              <a:t>ubble in the 1920s, is commonly used to classify galaxies</a:t>
            </a:r>
            <a:endParaRPr lang="en-US" sz="2400" dirty="0"/>
          </a:p>
        </p:txBody>
      </p:sp>
      <p:sp>
        <p:nvSpPr>
          <p:cNvPr id="7" name="TextBox 6"/>
          <p:cNvSpPr txBox="1"/>
          <p:nvPr/>
        </p:nvSpPr>
        <p:spPr>
          <a:xfrm>
            <a:off x="281875" y="1853825"/>
            <a:ext cx="8560713" cy="163121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dirty="0" smtClean="0"/>
              <a:t>Galaxies can be classified into 4 main types.</a:t>
            </a:r>
          </a:p>
          <a:p>
            <a:r>
              <a:rPr lang="en-US" sz="2000" dirty="0" smtClean="0"/>
              <a:t>Draw a table to put the following into…..</a:t>
            </a:r>
          </a:p>
          <a:p>
            <a:r>
              <a:rPr lang="en-US" sz="2000" dirty="0" smtClean="0"/>
              <a:t>Find out what the types are called, draw an example image of the  galaxy type and describe its features (including the </a:t>
            </a:r>
            <a:r>
              <a:rPr lang="en-US" sz="2000" dirty="0" err="1" smtClean="0"/>
              <a:t>codings</a:t>
            </a:r>
            <a:r>
              <a:rPr lang="en-US" sz="2000" dirty="0" smtClean="0"/>
              <a:t> used to make the descriptions).</a:t>
            </a:r>
            <a:endParaRPr lang="en-US" sz="2000" dirty="0"/>
          </a:p>
        </p:txBody>
      </p:sp>
      <p:graphicFrame>
        <p:nvGraphicFramePr>
          <p:cNvPr id="8" name="Object 7"/>
          <p:cNvGraphicFramePr>
            <a:graphicFrameLocks noChangeAspect="1"/>
          </p:cNvGraphicFramePr>
          <p:nvPr>
            <p:extLst>
              <p:ext uri="{D42A27DB-BD31-4B8C-83A1-F6EECF244321}">
                <p14:modId xmlns:p14="http://schemas.microsoft.com/office/powerpoint/2010/main" val="2119616450"/>
              </p:ext>
            </p:extLst>
          </p:nvPr>
        </p:nvGraphicFramePr>
        <p:xfrm>
          <a:off x="281874" y="3598173"/>
          <a:ext cx="8796807" cy="2284408"/>
        </p:xfrm>
        <a:graphic>
          <a:graphicData uri="http://schemas.openxmlformats.org/presentationml/2006/ole">
            <mc:AlternateContent xmlns:mc="http://schemas.openxmlformats.org/markup-compatibility/2006">
              <mc:Choice xmlns:v="urn:schemas-microsoft-com:vml" Requires="v">
                <p:oleObj spid="_x0000_s1042" name="Document" r:id="rId3" imgW="9407067" imgH="1626852" progId="Word.Document.12">
                  <p:embed/>
                </p:oleObj>
              </mc:Choice>
              <mc:Fallback>
                <p:oleObj name="Document" r:id="rId3" imgW="9407067" imgH="1626852" progId="Word.Document.12">
                  <p:embed/>
                  <p:pic>
                    <p:nvPicPr>
                      <p:cNvPr id="0" name=""/>
                      <p:cNvPicPr/>
                      <p:nvPr/>
                    </p:nvPicPr>
                    <p:blipFill>
                      <a:blip r:embed="rId4"/>
                      <a:stretch>
                        <a:fillRect/>
                      </a:stretch>
                    </p:blipFill>
                    <p:spPr>
                      <a:xfrm>
                        <a:off x="281874" y="3598173"/>
                        <a:ext cx="8796807" cy="2284408"/>
                      </a:xfrm>
                      <a:prstGeom prst="rect">
                        <a:avLst/>
                      </a:prstGeom>
                    </p:spPr>
                  </p:pic>
                </p:oleObj>
              </mc:Fallback>
            </mc:AlternateContent>
          </a:graphicData>
        </a:graphic>
      </p:graphicFrame>
      <p:sp>
        <p:nvSpPr>
          <p:cNvPr id="9" name="TextBox 8"/>
          <p:cNvSpPr txBox="1"/>
          <p:nvPr/>
        </p:nvSpPr>
        <p:spPr>
          <a:xfrm>
            <a:off x="281875" y="6165013"/>
            <a:ext cx="854606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 Irregular (</a:t>
            </a:r>
            <a:r>
              <a:rPr lang="en-US" dirty="0" err="1" smtClean="0"/>
              <a:t>Irr</a:t>
            </a:r>
            <a:r>
              <a:rPr lang="en-US" dirty="0" smtClean="0"/>
              <a:t>) </a:t>
            </a:r>
            <a:endParaRPr lang="en-US" dirty="0"/>
          </a:p>
        </p:txBody>
      </p:sp>
    </p:spTree>
    <p:extLst>
      <p:ext uri="{BB962C8B-B14F-4D97-AF65-F5344CB8AC3E}">
        <p14:creationId xmlns:p14="http://schemas.microsoft.com/office/powerpoint/2010/main" val="407277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33644"/>
            <a:ext cx="8640960" cy="6030671"/>
          </a:xfrm>
          <a:prstGeom prst="rect">
            <a:avLst/>
          </a:prstGeom>
          <a:noFill/>
          <a:ln>
            <a:noFill/>
          </a:ln>
        </p:spPr>
      </p:pic>
    </p:spTree>
    <p:extLst>
      <p:ext uri="{BB962C8B-B14F-4D97-AF65-F5344CB8AC3E}">
        <p14:creationId xmlns:p14="http://schemas.microsoft.com/office/powerpoint/2010/main" val="2453655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525" y="143635"/>
            <a:ext cx="8550950" cy="523220"/>
          </a:xfrm>
          <a:prstGeom prst="rect">
            <a:avLst/>
          </a:prstGeom>
          <a:solidFill>
            <a:schemeClr val="accent3"/>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smtClean="0"/>
              <a:t>Hubble’s Tuning Fork diagram</a:t>
            </a:r>
            <a:endParaRPr lang="en-GB" sz="2800"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315286" y="2123855"/>
            <a:ext cx="8532190" cy="4545505"/>
          </a:xfrm>
          <a:prstGeom prst="rect">
            <a:avLst/>
          </a:prstGeom>
          <a:ln/>
        </p:spPr>
        <p:style>
          <a:lnRef idx="2">
            <a:schemeClr val="dk1"/>
          </a:lnRef>
          <a:fillRef idx="1">
            <a:schemeClr val="lt1"/>
          </a:fillRef>
          <a:effectRef idx="0">
            <a:schemeClr val="dk1"/>
          </a:effectRef>
          <a:fontRef idx="minor">
            <a:schemeClr val="dk1"/>
          </a:fontRef>
        </p:style>
      </p:pic>
      <p:sp>
        <p:nvSpPr>
          <p:cNvPr id="4" name="TextBox 3"/>
          <p:cNvSpPr txBox="1"/>
          <p:nvPr/>
        </p:nvSpPr>
        <p:spPr>
          <a:xfrm>
            <a:off x="304126" y="846401"/>
            <a:ext cx="8560713"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smtClean="0"/>
              <a:t>Hubble’s classification scheme is often shown on a “tuning fork” diagram. </a:t>
            </a:r>
            <a:endParaRPr lang="en-US" sz="2000" dirty="0"/>
          </a:p>
        </p:txBody>
      </p:sp>
      <p:sp>
        <p:nvSpPr>
          <p:cNvPr id="5" name="TextBox 4"/>
          <p:cNvSpPr txBox="1"/>
          <p:nvPr/>
        </p:nvSpPr>
        <p:spPr>
          <a:xfrm>
            <a:off x="296525" y="1280954"/>
            <a:ext cx="8560713"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dirty="0" smtClean="0"/>
              <a:t>Find out about this diagram.  Make a sketch of it.</a:t>
            </a:r>
          </a:p>
          <a:p>
            <a:r>
              <a:rPr lang="en-US" sz="2000" dirty="0" smtClean="0"/>
              <a:t>Why is is called the “tuning fork diagram”?</a:t>
            </a:r>
            <a:endParaRPr lang="en-US" sz="2000" dirty="0"/>
          </a:p>
        </p:txBody>
      </p:sp>
    </p:spTree>
    <p:extLst>
      <p:ext uri="{BB962C8B-B14F-4D97-AF65-F5344CB8AC3E}">
        <p14:creationId xmlns:p14="http://schemas.microsoft.com/office/powerpoint/2010/main" val="189526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525" y="143635"/>
            <a:ext cx="8550950" cy="523220"/>
          </a:xfrm>
          <a:prstGeom prst="rect">
            <a:avLst/>
          </a:prstGeom>
          <a:solidFill>
            <a:schemeClr val="accent3"/>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smtClean="0"/>
              <a:t>Active galaxies</a:t>
            </a:r>
            <a:endParaRPr lang="en-GB" sz="2800" dirty="0"/>
          </a:p>
        </p:txBody>
      </p:sp>
      <p:sp>
        <p:nvSpPr>
          <p:cNvPr id="3" name="Rectangle 2"/>
          <p:cNvSpPr/>
          <p:nvPr/>
        </p:nvSpPr>
        <p:spPr>
          <a:xfrm>
            <a:off x="299339" y="818710"/>
            <a:ext cx="8548136"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000" dirty="0"/>
              <a:t>An </a:t>
            </a:r>
            <a:r>
              <a:rPr lang="en-US" sz="2000" b="1" dirty="0"/>
              <a:t>active galactic nucleus</a:t>
            </a:r>
            <a:r>
              <a:rPr lang="en-US" sz="2000" dirty="0"/>
              <a:t>, AGN, is a region in the centre of some galaxies that emits huge amounts of radiation. Not just visible light but many waves from the rest of the electromagnetic spectrum including radio, infra-red, ultra violet, x-ray and gamma rays.</a:t>
            </a:r>
            <a:endParaRPr lang="en-GB" sz="20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88830" y="2258870"/>
            <a:ext cx="2604127" cy="1816893"/>
          </a:xfrm>
          <a:prstGeom prst="rect">
            <a:avLst/>
          </a:prstGeom>
          <a:ln/>
        </p:spPr>
        <p:style>
          <a:lnRef idx="2">
            <a:schemeClr val="dk1"/>
          </a:lnRef>
          <a:fillRef idx="1">
            <a:schemeClr val="lt1"/>
          </a:fillRef>
          <a:effectRef idx="0">
            <a:schemeClr val="dk1"/>
          </a:effectRef>
          <a:fontRef idx="minor">
            <a:schemeClr val="dk1"/>
          </a:fontRef>
        </p:style>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6364743" y="2265497"/>
            <a:ext cx="2485393" cy="1842509"/>
          </a:xfrm>
          <a:prstGeom prst="rect">
            <a:avLst/>
          </a:prstGeom>
          <a:ln/>
        </p:spPr>
        <p:style>
          <a:lnRef idx="2">
            <a:schemeClr val="dk1"/>
          </a:lnRef>
          <a:fillRef idx="1">
            <a:schemeClr val="lt1"/>
          </a:fillRef>
          <a:effectRef idx="0">
            <a:schemeClr val="dk1"/>
          </a:effectRef>
          <a:fontRef idx="minor">
            <a:schemeClr val="dk1"/>
          </a:fontRef>
        </p:style>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3086835" y="2271901"/>
            <a:ext cx="3059809" cy="1836105"/>
          </a:xfrm>
          <a:prstGeom prst="rect">
            <a:avLst/>
          </a:prstGeom>
          <a:ln/>
        </p:spPr>
        <p:style>
          <a:lnRef idx="2">
            <a:schemeClr val="dk1"/>
          </a:lnRef>
          <a:fillRef idx="1">
            <a:schemeClr val="lt1"/>
          </a:fillRef>
          <a:effectRef idx="0">
            <a:schemeClr val="dk1"/>
          </a:effectRef>
          <a:fontRef idx="minor">
            <a:schemeClr val="dk1"/>
          </a:fontRef>
        </p:style>
      </p:pic>
      <p:sp>
        <p:nvSpPr>
          <p:cNvPr id="7" name="Rectangle 6"/>
          <p:cNvSpPr/>
          <p:nvPr/>
        </p:nvSpPr>
        <p:spPr>
          <a:xfrm>
            <a:off x="308802" y="4284095"/>
            <a:ext cx="8561306" cy="224676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000" dirty="0"/>
              <a:t>It is thought that AGN's have super massive black holes at their centre. Matter close to this form an </a:t>
            </a:r>
            <a:r>
              <a:rPr lang="en-US" sz="2000" b="1" dirty="0"/>
              <a:t>accretion disk</a:t>
            </a:r>
            <a:r>
              <a:rPr lang="en-US" sz="2000" dirty="0"/>
              <a:t>, </a:t>
            </a:r>
            <a:r>
              <a:rPr lang="en-US" sz="2000" dirty="0" smtClean="0"/>
              <a:t>with </a:t>
            </a:r>
            <a:r>
              <a:rPr lang="en-US" sz="2000" dirty="0"/>
              <a:t>matter spiralling inwards at incredible speeds. This is what causes radiation to be emitted. As </a:t>
            </a:r>
            <a:r>
              <a:rPr lang="en-US" sz="2000" dirty="0" smtClean="0"/>
              <a:t>gas </a:t>
            </a:r>
            <a:r>
              <a:rPr lang="en-US" sz="2000" dirty="0"/>
              <a:t>spirals into the black hole a huge amount of energy is </a:t>
            </a:r>
            <a:r>
              <a:rPr lang="en-US" sz="2000" dirty="0" smtClean="0"/>
              <a:t>generated.</a:t>
            </a:r>
          </a:p>
          <a:p>
            <a:r>
              <a:rPr lang="en-US" sz="2000" dirty="0" smtClean="0"/>
              <a:t>Not </a:t>
            </a:r>
            <a:r>
              <a:rPr lang="en-US" sz="2000" dirty="0"/>
              <a:t>all the gas is sucked in, some of it escapes as a hot wind that is blown away from the disc at an incredible speed. These are known as </a:t>
            </a:r>
            <a:r>
              <a:rPr lang="en-US" sz="2000" b="1" dirty="0"/>
              <a:t>galactic jets</a:t>
            </a:r>
            <a:r>
              <a:rPr lang="en-US" sz="2000" dirty="0"/>
              <a:t>.</a:t>
            </a:r>
            <a:endParaRPr lang="en-GB" sz="2000" dirty="0"/>
          </a:p>
        </p:txBody>
      </p:sp>
    </p:spTree>
    <p:extLst>
      <p:ext uri="{BB962C8B-B14F-4D97-AF65-F5344CB8AC3E}">
        <p14:creationId xmlns:p14="http://schemas.microsoft.com/office/powerpoint/2010/main" val="297369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525" y="143635"/>
            <a:ext cx="8550950" cy="523220"/>
          </a:xfrm>
          <a:prstGeom prst="rect">
            <a:avLst/>
          </a:prstGeom>
          <a:solidFill>
            <a:schemeClr val="accent3"/>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smtClean="0"/>
              <a:t>Types of active galaxy</a:t>
            </a:r>
            <a:endParaRPr lang="en-GB" sz="2800" dirty="0"/>
          </a:p>
        </p:txBody>
      </p:sp>
      <p:sp>
        <p:nvSpPr>
          <p:cNvPr id="3" name="Rectangle 2"/>
          <p:cNvSpPr/>
          <p:nvPr/>
        </p:nvSpPr>
        <p:spPr>
          <a:xfrm>
            <a:off x="294116" y="863715"/>
            <a:ext cx="8550949"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400" dirty="0" smtClean="0"/>
              <a:t>There are four main types of active galaxy</a:t>
            </a:r>
            <a:endParaRPr lang="en-GB" sz="2400" dirty="0"/>
          </a:p>
        </p:txBody>
      </p:sp>
      <p:sp>
        <p:nvSpPr>
          <p:cNvPr id="4" name="TextBox 3"/>
          <p:cNvSpPr txBox="1"/>
          <p:nvPr/>
        </p:nvSpPr>
        <p:spPr>
          <a:xfrm>
            <a:off x="284352" y="1448780"/>
            <a:ext cx="8560713"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400" dirty="0" smtClean="0"/>
              <a:t>Find out the names of the four types</a:t>
            </a:r>
            <a:endParaRPr lang="en-US" sz="2400" dirty="0"/>
          </a:p>
        </p:txBody>
      </p:sp>
      <p:sp>
        <p:nvSpPr>
          <p:cNvPr id="5" name="Rectangle 4"/>
          <p:cNvSpPr/>
          <p:nvPr/>
        </p:nvSpPr>
        <p:spPr>
          <a:xfrm>
            <a:off x="284352" y="2078850"/>
            <a:ext cx="4152634" cy="707886"/>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4000" dirty="0" smtClean="0"/>
              <a:t>Radio galaxies</a:t>
            </a:r>
            <a:endParaRPr lang="en-GB" sz="4000" dirty="0"/>
          </a:p>
        </p:txBody>
      </p:sp>
      <p:sp>
        <p:nvSpPr>
          <p:cNvPr id="9" name="Rectangle 8"/>
          <p:cNvSpPr/>
          <p:nvPr/>
        </p:nvSpPr>
        <p:spPr>
          <a:xfrm>
            <a:off x="4692432" y="2078850"/>
            <a:ext cx="4152634" cy="707886"/>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4000" dirty="0" err="1" smtClean="0"/>
              <a:t>Seyfert</a:t>
            </a:r>
            <a:r>
              <a:rPr lang="en-GB" sz="4000" dirty="0" smtClean="0"/>
              <a:t> galaxies</a:t>
            </a:r>
            <a:endParaRPr lang="en-GB" sz="4000" dirty="0"/>
          </a:p>
        </p:txBody>
      </p:sp>
      <p:sp>
        <p:nvSpPr>
          <p:cNvPr id="10" name="Rectangle 9"/>
          <p:cNvSpPr/>
          <p:nvPr/>
        </p:nvSpPr>
        <p:spPr>
          <a:xfrm>
            <a:off x="296525" y="2978950"/>
            <a:ext cx="4152634" cy="707886"/>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4000" dirty="0" smtClean="0"/>
              <a:t>Quasars</a:t>
            </a:r>
            <a:endParaRPr lang="en-GB" sz="4000" dirty="0"/>
          </a:p>
        </p:txBody>
      </p:sp>
      <p:sp>
        <p:nvSpPr>
          <p:cNvPr id="11" name="Rectangle 10"/>
          <p:cNvSpPr/>
          <p:nvPr/>
        </p:nvSpPr>
        <p:spPr>
          <a:xfrm>
            <a:off x="4694841" y="2993181"/>
            <a:ext cx="4152634" cy="707886"/>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4000" dirty="0" err="1" smtClean="0"/>
              <a:t>Blazars</a:t>
            </a:r>
            <a:endParaRPr lang="en-GB" sz="4000" dirty="0"/>
          </a:p>
        </p:txBody>
      </p:sp>
      <p:sp>
        <p:nvSpPr>
          <p:cNvPr id="12" name="TextBox 11"/>
          <p:cNvSpPr txBox="1"/>
          <p:nvPr/>
        </p:nvSpPr>
        <p:spPr>
          <a:xfrm>
            <a:off x="284352" y="3879050"/>
            <a:ext cx="8560713"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400" dirty="0" smtClean="0"/>
              <a:t>Write a paragraph about each type</a:t>
            </a:r>
            <a:endParaRPr lang="en-US" sz="2400" dirty="0"/>
          </a:p>
        </p:txBody>
      </p:sp>
    </p:spTree>
    <p:extLst>
      <p:ext uri="{BB962C8B-B14F-4D97-AF65-F5344CB8AC3E}">
        <p14:creationId xmlns:p14="http://schemas.microsoft.com/office/powerpoint/2010/main" val="194771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animBg="1"/>
      <p:bldP spid="10" grpId="0" animBg="1"/>
      <p:bldP spid="11" grpId="0" animBg="1"/>
      <p:bldP spid="12" grpId="0" animBg="1"/>
    </p:bldLst>
  </p:timing>
</p:sld>
</file>

<file path=ppt/theme/theme1.xml><?xml version="1.0" encoding="utf-8"?>
<a:theme xmlns:a="http://schemas.openxmlformats.org/drawingml/2006/main" name="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915</Words>
  <Application>Microsoft Office PowerPoint</Application>
  <PresentationFormat>On-screen Show (4:3)</PresentationFormat>
  <Paragraphs>53</Paragraphs>
  <Slides>10</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4" baseType="lpstr">
      <vt:lpstr>Arial</vt:lpstr>
      <vt:lpstr>Georgia</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Rainham Mark Grammar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Mr H Barty</cp:lastModifiedBy>
  <cp:revision>25</cp:revision>
  <dcterms:created xsi:type="dcterms:W3CDTF">2012-03-05T21:26:47Z</dcterms:created>
  <dcterms:modified xsi:type="dcterms:W3CDTF">2018-12-05T13:59:58Z</dcterms:modified>
</cp:coreProperties>
</file>