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67" r:id="rId4"/>
    <p:sldId id="257" r:id="rId5"/>
    <p:sldId id="258" r:id="rId6"/>
    <p:sldId id="259" r:id="rId7"/>
    <p:sldId id="263" r:id="rId8"/>
    <p:sldId id="265" r:id="rId9"/>
    <p:sldId id="262" r:id="rId10"/>
    <p:sldId id="269" r:id="rId11"/>
    <p:sldId id="272" r:id="rId12"/>
    <p:sldId id="273" r:id="rId13"/>
    <p:sldId id="270" r:id="rId14"/>
    <p:sldId id="271"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2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C123A-3F42-4AF4-B437-9FF4EE89B472}" type="datetimeFigureOut">
              <a:rPr lang="en-GB" smtClean="0"/>
              <a:t>26/02/2020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72872-9D36-4F44-A733-430A168F78CF}" type="slidenum">
              <a:rPr lang="en-GB" smtClean="0"/>
              <a:t>‹#›</a:t>
            </a:fld>
            <a:endParaRPr lang="en-GB"/>
          </a:p>
        </p:txBody>
      </p:sp>
    </p:spTree>
    <p:extLst>
      <p:ext uri="{BB962C8B-B14F-4D97-AF65-F5344CB8AC3E}">
        <p14:creationId xmlns:p14="http://schemas.microsoft.com/office/powerpoint/2010/main" val="425237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672872-9D36-4F44-A733-430A168F78CF}" type="slidenum">
              <a:rPr lang="en-GB" smtClean="0"/>
              <a:t>5</a:t>
            </a:fld>
            <a:endParaRPr lang="en-GB"/>
          </a:p>
        </p:txBody>
      </p:sp>
    </p:spTree>
    <p:extLst>
      <p:ext uri="{BB962C8B-B14F-4D97-AF65-F5344CB8AC3E}">
        <p14:creationId xmlns:p14="http://schemas.microsoft.com/office/powerpoint/2010/main" val="213420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4C1233-86F0-46DF-9308-0CAF2DBBB2C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420769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4C1233-86F0-46DF-9308-0CAF2DBBB2C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279601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4C1233-86F0-46DF-9308-0CAF2DBBB2C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222582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4C1233-86F0-46DF-9308-0CAF2DBBB2C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428902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C1233-86F0-46DF-9308-0CAF2DBBB2C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189004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4C1233-86F0-46DF-9308-0CAF2DBBB2C6}"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1175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4C1233-86F0-46DF-9308-0CAF2DBBB2C6}" type="datetimeFigureOut">
              <a:rPr lang="en-GB" smtClean="0"/>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106673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4C1233-86F0-46DF-9308-0CAF2DBBB2C6}" type="datetimeFigureOut">
              <a:rPr lang="en-GB" smtClean="0"/>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98853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C1233-86F0-46DF-9308-0CAF2DBBB2C6}" type="datetimeFigureOut">
              <a:rPr lang="en-GB" smtClean="0"/>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305497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C1233-86F0-46DF-9308-0CAF2DBBB2C6}"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271462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C1233-86F0-46DF-9308-0CAF2DBBB2C6}"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9A267-4D7D-473A-9963-B6509343A75D}" type="slidenum">
              <a:rPr lang="en-GB" smtClean="0"/>
              <a:t>‹#›</a:t>
            </a:fld>
            <a:endParaRPr lang="en-GB"/>
          </a:p>
        </p:txBody>
      </p:sp>
    </p:spTree>
    <p:extLst>
      <p:ext uri="{BB962C8B-B14F-4D97-AF65-F5344CB8AC3E}">
        <p14:creationId xmlns:p14="http://schemas.microsoft.com/office/powerpoint/2010/main" val="336687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C1233-86F0-46DF-9308-0CAF2DBBB2C6}" type="datetimeFigureOut">
              <a:rPr lang="en-GB" smtClean="0"/>
              <a:t>26/02/2020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9A267-4D7D-473A-9963-B6509343A75D}" type="slidenum">
              <a:rPr lang="en-GB" smtClean="0"/>
              <a:t>‹#›</a:t>
            </a:fld>
            <a:endParaRPr lang="en-GB"/>
          </a:p>
        </p:txBody>
      </p:sp>
    </p:spTree>
    <p:extLst>
      <p:ext uri="{BB962C8B-B14F-4D97-AF65-F5344CB8AC3E}">
        <p14:creationId xmlns:p14="http://schemas.microsoft.com/office/powerpoint/2010/main" val="95034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mUQ0yl0w0i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https://www.youtube.com/embed/AsXbjKYCCe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51212"/>
            <a:ext cx="4176464"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smtClean="0"/>
              <a:t>Radio </a:t>
            </a:r>
            <a:r>
              <a:rPr lang="en-GB" sz="2000" dirty="0"/>
              <a:t>astronomy has been important in: </a:t>
            </a:r>
            <a:endParaRPr lang="en-GB" sz="2000" dirty="0" smtClean="0"/>
          </a:p>
          <a:p>
            <a:pPr marL="342900" indent="-342900">
              <a:buFont typeface="Arial" panose="020B0604020202020204" pitchFamily="34" charset="0"/>
              <a:buChar char="•"/>
            </a:pPr>
            <a:r>
              <a:rPr lang="en-GB" sz="2000" dirty="0" smtClean="0"/>
              <a:t>the </a:t>
            </a:r>
            <a:r>
              <a:rPr lang="en-GB" sz="2000" dirty="0"/>
              <a:t>discovery of quasars </a:t>
            </a:r>
            <a:endParaRPr lang="en-GB" sz="2000" dirty="0" smtClean="0"/>
          </a:p>
          <a:p>
            <a:pPr marL="342900" indent="-342900">
              <a:buFont typeface="Arial" panose="020B0604020202020204" pitchFamily="34" charset="0"/>
              <a:buChar char="•"/>
            </a:pPr>
            <a:r>
              <a:rPr lang="en-GB" sz="2000" dirty="0" smtClean="0"/>
              <a:t>the </a:t>
            </a:r>
            <a:r>
              <a:rPr lang="en-GB" sz="2000" dirty="0"/>
              <a:t>discovery of jets from black holes </a:t>
            </a:r>
            <a:endParaRPr lang="en-GB" sz="2000" dirty="0" smtClean="0"/>
          </a:p>
          <a:p>
            <a:pPr marL="342900" indent="-342900">
              <a:buFont typeface="Arial" panose="020B0604020202020204" pitchFamily="34" charset="0"/>
              <a:buChar char="•"/>
            </a:pPr>
            <a:r>
              <a:rPr lang="en-GB" sz="2000" dirty="0" smtClean="0"/>
              <a:t>deducing </a:t>
            </a:r>
            <a:r>
              <a:rPr lang="en-GB" sz="2000" dirty="0"/>
              <a:t>the structure of the Milky Way </a:t>
            </a:r>
            <a:endParaRPr lang="en-GB" sz="2000" dirty="0" smtClean="0"/>
          </a:p>
          <a:p>
            <a:pPr marL="342900" indent="-342900">
              <a:buFont typeface="Arial" panose="020B0604020202020204" pitchFamily="34" charset="0"/>
              <a:buChar char="•"/>
            </a:pPr>
            <a:r>
              <a:rPr lang="en-GB" sz="2000" dirty="0" smtClean="0"/>
              <a:t>discovering </a:t>
            </a:r>
            <a:r>
              <a:rPr lang="en-GB" sz="2000" dirty="0"/>
              <a:t>protoplanetary discs.</a:t>
            </a:r>
          </a:p>
        </p:txBody>
      </p:sp>
      <p:sp>
        <p:nvSpPr>
          <p:cNvPr id="6" name="Rectangle 5"/>
          <p:cNvSpPr/>
          <p:nvPr/>
        </p:nvSpPr>
        <p:spPr>
          <a:xfrm>
            <a:off x="93350" y="3284984"/>
            <a:ext cx="8938483"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smtClean="0"/>
              <a:t>"</a:t>
            </a:r>
            <a:r>
              <a:rPr lang="en-GB" sz="2000" dirty="0"/>
              <a:t>quasi-stellar radio sources," or "</a:t>
            </a:r>
            <a:r>
              <a:rPr lang="en-GB" sz="2000" b="1" dirty="0" smtClean="0"/>
              <a:t>quasars </a:t>
            </a:r>
            <a:r>
              <a:rPr lang="en-GB" sz="2000" dirty="0" smtClean="0"/>
              <a:t>are </a:t>
            </a:r>
            <a:r>
              <a:rPr lang="en-GB" sz="2000" dirty="0"/>
              <a:t>distant objects powered by black holes a billion times as massive as our </a:t>
            </a:r>
            <a:r>
              <a:rPr lang="en-GB" sz="2000" dirty="0" smtClean="0"/>
              <a:t>sun. Quasars are discovered by radio telescopes as they appear as very bright objects in the image captured. </a:t>
            </a:r>
            <a:endParaRPr lang="en-GB" sz="2000" dirty="0"/>
          </a:p>
        </p:txBody>
      </p:sp>
      <p:sp>
        <p:nvSpPr>
          <p:cNvPr id="7" name="Rectangle 6"/>
          <p:cNvSpPr/>
          <p:nvPr/>
        </p:nvSpPr>
        <p:spPr>
          <a:xfrm>
            <a:off x="93349" y="4481825"/>
            <a:ext cx="893848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Radio </a:t>
            </a:r>
            <a:r>
              <a:rPr lang="en-GB" sz="2000" dirty="0" smtClean="0"/>
              <a:t>telescopes can see </a:t>
            </a:r>
            <a:r>
              <a:rPr lang="en-GB" sz="2000" dirty="0" smtClean="0"/>
              <a:t>the </a:t>
            </a:r>
            <a:r>
              <a:rPr lang="en-GB" sz="2000" dirty="0"/>
              <a:t>beautiful glowing remains of exploded stars as clouds we call supernova remnants or sometimes nebulae</a:t>
            </a:r>
            <a:r>
              <a:rPr lang="en-GB" sz="2000" dirty="0" smtClean="0"/>
              <a:t>. </a:t>
            </a:r>
            <a:r>
              <a:rPr lang="en-GB" sz="2000" dirty="0"/>
              <a:t>The first bright radio sources ever found in the sky (besides the Sun and planets) turned out to be black holes in our </a:t>
            </a:r>
            <a:r>
              <a:rPr lang="en-GB" sz="2000" dirty="0" smtClean="0"/>
              <a:t>Galaxy. To </a:t>
            </a:r>
            <a:r>
              <a:rPr lang="en-GB" sz="2000" dirty="0"/>
              <a:t>radio telescopes, black holes are bright and clear</a:t>
            </a:r>
            <a:r>
              <a:rPr lang="en-GB" sz="2000" dirty="0" smtClean="0"/>
              <a:t>.</a:t>
            </a:r>
            <a:endParaRPr lang="en-GB" sz="2800" dirty="0"/>
          </a:p>
        </p:txBody>
      </p:sp>
      <p:sp>
        <p:nvSpPr>
          <p:cNvPr id="8" name="Rectangle 7"/>
          <p:cNvSpPr/>
          <p:nvPr/>
        </p:nvSpPr>
        <p:spPr>
          <a:xfrm>
            <a:off x="107504" y="5961474"/>
            <a:ext cx="892432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smtClean="0"/>
              <a:t>Radio telescopes also allow us to see through the dust surrounding a newly born star or in the bulge of our own galaxy.</a:t>
            </a:r>
            <a:endParaRPr lang="en-GB" sz="2000" dirty="0"/>
          </a:p>
        </p:txBody>
      </p:sp>
      <p:sp>
        <p:nvSpPr>
          <p:cNvPr id="9" name="TextBox 8"/>
          <p:cNvSpPr txBox="1"/>
          <p:nvPr/>
        </p:nvSpPr>
        <p:spPr>
          <a:xfrm>
            <a:off x="0" y="1"/>
            <a:ext cx="3419872" cy="461665"/>
          </a:xfrm>
          <a:prstGeom prst="rect">
            <a:avLst/>
          </a:prstGeom>
          <a:noFill/>
        </p:spPr>
        <p:txBody>
          <a:bodyPr wrap="square" rtlCol="0">
            <a:spAutoFit/>
          </a:bodyPr>
          <a:lstStyle/>
          <a:p>
            <a:r>
              <a:rPr lang="en-GB" sz="2400" b="1" i="1" dirty="0" smtClean="0"/>
              <a:t>Radio Astronomy</a:t>
            </a:r>
            <a:endParaRPr lang="en-GB" sz="2400" b="1" i="1" dirty="0"/>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0149" y="514565"/>
            <a:ext cx="4152331" cy="259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3785652"/>
          </a:xfrm>
          <a:prstGeom prst="rect">
            <a:avLst/>
          </a:prstGeom>
        </p:spPr>
        <p:txBody>
          <a:bodyPr wrap="square">
            <a:spAutoFit/>
          </a:bodyPr>
          <a:lstStyle/>
          <a:p>
            <a:r>
              <a:rPr lang="en-GB" sz="2400" dirty="0" smtClean="0"/>
              <a:t>Why are </a:t>
            </a:r>
            <a:r>
              <a:rPr lang="en-GB" sz="2400" dirty="0"/>
              <a:t>some </a:t>
            </a:r>
            <a:r>
              <a:rPr lang="en-GB" sz="2400" dirty="0" smtClean="0"/>
              <a:t>IR telescopes </a:t>
            </a:r>
            <a:r>
              <a:rPr lang="en-GB" sz="2400" dirty="0"/>
              <a:t>can be sited on high locations on the Earth’s </a:t>
            </a:r>
            <a:r>
              <a:rPr lang="en-GB" sz="2400" dirty="0" smtClean="0"/>
              <a:t>surface?</a:t>
            </a:r>
          </a:p>
          <a:p>
            <a:endParaRPr lang="en-GB" sz="2400" dirty="0"/>
          </a:p>
          <a:p>
            <a:r>
              <a:rPr lang="en-GB" sz="2400" dirty="0" smtClean="0"/>
              <a:t>Research some information about how is IR </a:t>
            </a:r>
            <a:r>
              <a:rPr lang="en-GB" sz="2400" dirty="0"/>
              <a:t>astronomy has been important in </a:t>
            </a:r>
            <a:r>
              <a:rPr lang="en-GB" sz="2400" dirty="0" smtClean="0"/>
              <a:t>the discovery </a:t>
            </a:r>
            <a:r>
              <a:rPr lang="en-GB" sz="2400" dirty="0"/>
              <a:t>of</a:t>
            </a:r>
            <a:r>
              <a:rPr lang="en-GB" sz="2400" dirty="0" smtClean="0"/>
              <a:t>:</a:t>
            </a:r>
          </a:p>
          <a:p>
            <a:endParaRPr lang="en-GB" sz="2400" dirty="0"/>
          </a:p>
          <a:p>
            <a:pPr marL="285750" indent="-285750">
              <a:buFont typeface="Arial" panose="020B0604020202020204" pitchFamily="34" charset="0"/>
              <a:buChar char="•"/>
            </a:pPr>
            <a:r>
              <a:rPr lang="en-GB" sz="2400" dirty="0" err="1" smtClean="0"/>
              <a:t>protostars</a:t>
            </a:r>
            <a:endParaRPr lang="en-GB" sz="2400" dirty="0"/>
          </a:p>
          <a:p>
            <a:pPr marL="285750" indent="-285750">
              <a:buFont typeface="Arial" panose="020B0604020202020204" pitchFamily="34" charset="0"/>
              <a:buChar char="•"/>
            </a:pPr>
            <a:r>
              <a:rPr lang="en-GB" sz="2400" dirty="0" smtClean="0"/>
              <a:t>dust </a:t>
            </a:r>
            <a:r>
              <a:rPr lang="en-GB" sz="2400" dirty="0"/>
              <a:t>and molecular clouds</a:t>
            </a:r>
          </a:p>
          <a:p>
            <a:pPr marL="285750" indent="-285750">
              <a:buFont typeface="Arial" panose="020B0604020202020204" pitchFamily="34" charset="0"/>
              <a:buChar char="•"/>
            </a:pPr>
            <a:r>
              <a:rPr lang="en-GB" sz="2400" dirty="0" smtClean="0"/>
              <a:t>hotspots </a:t>
            </a:r>
            <a:r>
              <a:rPr lang="en-GB" sz="2400" dirty="0"/>
              <a:t>on moons</a:t>
            </a:r>
            <a:r>
              <a:rPr lang="en-GB" sz="2400" dirty="0" smtClean="0"/>
              <a:t>.</a:t>
            </a:r>
          </a:p>
          <a:p>
            <a:pPr marL="285750" indent="-285750">
              <a:buFont typeface="Arial" panose="020B0604020202020204" pitchFamily="34" charset="0"/>
              <a:buChar char="•"/>
            </a:pPr>
            <a:endParaRPr lang="en-GB" sz="2400" dirty="0"/>
          </a:p>
        </p:txBody>
      </p:sp>
      <p:pic>
        <p:nvPicPr>
          <p:cNvPr id="3" name="Picture 2"/>
          <p:cNvPicPr>
            <a:picLocks noChangeAspect="1"/>
          </p:cNvPicPr>
          <p:nvPr/>
        </p:nvPicPr>
        <p:blipFill>
          <a:blip r:embed="rId2"/>
          <a:stretch>
            <a:fillRect/>
          </a:stretch>
        </p:blipFill>
        <p:spPr>
          <a:xfrm>
            <a:off x="3131840" y="3356992"/>
            <a:ext cx="5791994" cy="3386613"/>
          </a:xfrm>
          <a:prstGeom prst="rect">
            <a:avLst/>
          </a:prstGeom>
        </p:spPr>
      </p:pic>
    </p:spTree>
    <p:extLst>
      <p:ext uri="{BB962C8B-B14F-4D97-AF65-F5344CB8AC3E}">
        <p14:creationId xmlns:p14="http://schemas.microsoft.com/office/powerpoint/2010/main" val="2038707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45435"/>
            <a:ext cx="5438318" cy="57703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
            <a:ext cx="3419872" cy="461665"/>
          </a:xfrm>
          <a:prstGeom prst="rect">
            <a:avLst/>
          </a:prstGeom>
          <a:noFill/>
        </p:spPr>
        <p:txBody>
          <a:bodyPr wrap="square" rtlCol="0">
            <a:spAutoFit/>
          </a:bodyPr>
          <a:lstStyle/>
          <a:p>
            <a:r>
              <a:rPr lang="en-GB" sz="2400" b="1" i="1" dirty="0" smtClean="0"/>
              <a:t>Atmospheric absorption</a:t>
            </a:r>
            <a:endParaRPr lang="en-GB" sz="2400" b="1" i="1" dirty="0"/>
          </a:p>
        </p:txBody>
      </p:sp>
      <p:sp>
        <p:nvSpPr>
          <p:cNvPr id="2" name="Rectangle 1"/>
          <p:cNvSpPr/>
          <p:nvPr/>
        </p:nvSpPr>
        <p:spPr>
          <a:xfrm>
            <a:off x="195496" y="663893"/>
            <a:ext cx="3224376" cy="1200329"/>
          </a:xfrm>
          <a:prstGeom prst="rect">
            <a:avLst/>
          </a:prstGeom>
          <a:solidFill>
            <a:schemeClr val="accent5">
              <a:lumMod val="20000"/>
              <a:lumOff val="80000"/>
            </a:schemeClr>
          </a:solidFill>
        </p:spPr>
        <p:txBody>
          <a:bodyPr wrap="square">
            <a:spAutoFit/>
          </a:bodyPr>
          <a:lstStyle/>
          <a:p>
            <a:r>
              <a:rPr lang="en-GB" dirty="0"/>
              <a:t>Certain wavelengths of light — in fact, most of them — never reach the ground. They are absorbed by our atmosphere.</a:t>
            </a:r>
          </a:p>
        </p:txBody>
      </p:sp>
      <p:sp>
        <p:nvSpPr>
          <p:cNvPr id="4" name="Rectangle 3"/>
          <p:cNvSpPr/>
          <p:nvPr/>
        </p:nvSpPr>
        <p:spPr>
          <a:xfrm>
            <a:off x="213802" y="2165844"/>
            <a:ext cx="3206070" cy="2308324"/>
          </a:xfrm>
          <a:prstGeom prst="rect">
            <a:avLst/>
          </a:prstGeom>
          <a:solidFill>
            <a:schemeClr val="accent2">
              <a:lumMod val="20000"/>
              <a:lumOff val="80000"/>
            </a:schemeClr>
          </a:solidFill>
        </p:spPr>
        <p:txBody>
          <a:bodyPr wrap="square">
            <a:spAutoFit/>
          </a:bodyPr>
          <a:lstStyle/>
          <a:p>
            <a:r>
              <a:rPr lang="en-GB" dirty="0"/>
              <a:t>Most visible and radio wavelengths do reach the ground (see "optical window" and "radio window") and can be observed by ground-based telescopes. A limited amount of infrared (IR) and ultraviolet (UV) light also reaches the ground.</a:t>
            </a:r>
          </a:p>
        </p:txBody>
      </p:sp>
    </p:spTree>
    <p:extLst>
      <p:ext uri="{BB962C8B-B14F-4D97-AF65-F5344CB8AC3E}">
        <p14:creationId xmlns:p14="http://schemas.microsoft.com/office/powerpoint/2010/main" val="3592201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17334"/>
            <a:ext cx="5927884" cy="50117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73874" y="1182351"/>
            <a:ext cx="2718048" cy="1200329"/>
          </a:xfrm>
          <a:prstGeom prst="rect">
            <a:avLst/>
          </a:prstGeom>
          <a:solidFill>
            <a:schemeClr val="accent3">
              <a:lumMod val="20000"/>
              <a:lumOff val="80000"/>
            </a:schemeClr>
          </a:solidFill>
        </p:spPr>
        <p:txBody>
          <a:bodyPr wrap="square">
            <a:spAutoFit/>
          </a:bodyPr>
          <a:lstStyle/>
          <a:p>
            <a:r>
              <a:rPr lang="en-GB" dirty="0"/>
              <a:t>You should see that water vapour is mostly responsible for absorbing infra red.</a:t>
            </a:r>
          </a:p>
        </p:txBody>
      </p:sp>
      <p:sp>
        <p:nvSpPr>
          <p:cNvPr id="4" name="TextBox 3"/>
          <p:cNvSpPr txBox="1"/>
          <p:nvPr/>
        </p:nvSpPr>
        <p:spPr>
          <a:xfrm>
            <a:off x="0" y="1"/>
            <a:ext cx="3419872" cy="461665"/>
          </a:xfrm>
          <a:prstGeom prst="rect">
            <a:avLst/>
          </a:prstGeom>
          <a:noFill/>
        </p:spPr>
        <p:txBody>
          <a:bodyPr wrap="square" rtlCol="0">
            <a:spAutoFit/>
          </a:bodyPr>
          <a:lstStyle/>
          <a:p>
            <a:r>
              <a:rPr lang="en-GB" sz="2400" b="1" i="1" dirty="0" smtClean="0"/>
              <a:t>Atmospheric absorption</a:t>
            </a:r>
            <a:endParaRPr lang="en-GB" sz="2400" b="1" i="1" dirty="0"/>
          </a:p>
        </p:txBody>
      </p:sp>
      <p:sp>
        <p:nvSpPr>
          <p:cNvPr id="3" name="Rectangle 2"/>
          <p:cNvSpPr/>
          <p:nvPr/>
        </p:nvSpPr>
        <p:spPr>
          <a:xfrm>
            <a:off x="6273874" y="3223212"/>
            <a:ext cx="2718048" cy="1477328"/>
          </a:xfrm>
          <a:prstGeom prst="rect">
            <a:avLst/>
          </a:prstGeom>
          <a:solidFill>
            <a:schemeClr val="accent1">
              <a:lumMod val="20000"/>
              <a:lumOff val="80000"/>
            </a:schemeClr>
          </a:solidFill>
        </p:spPr>
        <p:txBody>
          <a:bodyPr wrap="square">
            <a:spAutoFit/>
          </a:bodyPr>
          <a:lstStyle/>
          <a:p>
            <a:r>
              <a:rPr lang="en-GB" dirty="0"/>
              <a:t>Oxygen and ozone are responsible for absorbing most of the high frequency waves, i.e. ultra violet and x rays.</a:t>
            </a:r>
          </a:p>
        </p:txBody>
      </p:sp>
      <p:sp>
        <p:nvSpPr>
          <p:cNvPr id="5" name="Rectangle 4"/>
          <p:cNvSpPr/>
          <p:nvPr/>
        </p:nvSpPr>
        <p:spPr>
          <a:xfrm>
            <a:off x="179512" y="5890629"/>
            <a:ext cx="8812410" cy="646331"/>
          </a:xfrm>
          <a:prstGeom prst="rect">
            <a:avLst/>
          </a:prstGeom>
          <a:solidFill>
            <a:schemeClr val="accent4">
              <a:lumMod val="20000"/>
              <a:lumOff val="80000"/>
            </a:schemeClr>
          </a:solidFill>
        </p:spPr>
        <p:txBody>
          <a:bodyPr wrap="square">
            <a:spAutoFit/>
          </a:bodyPr>
          <a:lstStyle/>
          <a:p>
            <a:r>
              <a:rPr lang="en-GB" dirty="0"/>
              <a:t>So where would be the best place to put a telescope that worked in the infra red, ultra violet or x ray region?</a:t>
            </a:r>
          </a:p>
        </p:txBody>
      </p:sp>
    </p:spTree>
    <p:extLst>
      <p:ext uri="{BB962C8B-B14F-4D97-AF65-F5344CB8AC3E}">
        <p14:creationId xmlns:p14="http://schemas.microsoft.com/office/powerpoint/2010/main" val="11702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3384376" cy="6124754"/>
          </a:xfrm>
          <a:prstGeom prst="rect">
            <a:avLst/>
          </a:prstGeom>
        </p:spPr>
        <p:txBody>
          <a:bodyPr wrap="square">
            <a:spAutoFit/>
          </a:bodyPr>
          <a:lstStyle/>
          <a:p>
            <a:r>
              <a:rPr lang="en-GB" sz="2800" b="1" dirty="0" smtClean="0"/>
              <a:t>UV</a:t>
            </a:r>
            <a:r>
              <a:rPr lang="en-GB" sz="2800" b="1" dirty="0"/>
              <a:t>, x-ray and gamma ray astronomy: </a:t>
            </a:r>
          </a:p>
          <a:p>
            <a:endParaRPr lang="en-GB" sz="2800" dirty="0"/>
          </a:p>
          <a:p>
            <a:r>
              <a:rPr lang="en-GB" sz="2800" dirty="0"/>
              <a:t>Research some of the discoveries made at these wavelengths, including:</a:t>
            </a:r>
          </a:p>
          <a:p>
            <a:r>
              <a:rPr lang="en-GB" sz="2800" dirty="0"/>
              <a:t>gamma ray bursts</a:t>
            </a:r>
          </a:p>
          <a:p>
            <a:r>
              <a:rPr lang="en-GB" sz="2800" dirty="0"/>
              <a:t>accretion discs around black holes</a:t>
            </a:r>
          </a:p>
          <a:p>
            <a:r>
              <a:rPr lang="en-GB" sz="2800" dirty="0"/>
              <a:t>corona and chromosphere structure of young stars</a:t>
            </a:r>
            <a:r>
              <a:rPr lang="en-GB" sz="2800" dirty="0" smtClean="0"/>
              <a:t>.</a:t>
            </a:r>
            <a:endParaRPr lang="en-GB" sz="2800" dirty="0"/>
          </a:p>
        </p:txBody>
      </p:sp>
      <p:pic>
        <p:nvPicPr>
          <p:cNvPr id="3" name="Picture 2"/>
          <p:cNvPicPr>
            <a:picLocks noChangeAspect="1"/>
          </p:cNvPicPr>
          <p:nvPr/>
        </p:nvPicPr>
        <p:blipFill>
          <a:blip r:embed="rId2"/>
          <a:stretch>
            <a:fillRect/>
          </a:stretch>
        </p:blipFill>
        <p:spPr>
          <a:xfrm>
            <a:off x="3149842" y="2060848"/>
            <a:ext cx="5909302" cy="4727442"/>
          </a:xfrm>
          <a:prstGeom prst="rect">
            <a:avLst/>
          </a:prstGeom>
        </p:spPr>
      </p:pic>
    </p:spTree>
    <p:extLst>
      <p:ext uri="{BB962C8B-B14F-4D97-AF65-F5344CB8AC3E}">
        <p14:creationId xmlns:p14="http://schemas.microsoft.com/office/powerpoint/2010/main" val="178432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8964488" cy="1077218"/>
          </a:xfrm>
          <a:prstGeom prst="rect">
            <a:avLst/>
          </a:prstGeom>
        </p:spPr>
        <p:txBody>
          <a:bodyPr wrap="square">
            <a:spAutoFit/>
          </a:bodyPr>
          <a:lstStyle/>
          <a:p>
            <a:r>
              <a:rPr lang="en-GB" sz="3200" dirty="0"/>
              <a:t>What does the Sun look like when observed in </a:t>
            </a:r>
            <a:r>
              <a:rPr lang="en-GB" sz="3200" dirty="0" smtClean="0"/>
              <a:t>different regions </a:t>
            </a:r>
            <a:r>
              <a:rPr lang="en-GB" sz="3200" dirty="0"/>
              <a:t>of the electromagnetic spectrum.</a:t>
            </a:r>
          </a:p>
        </p:txBody>
      </p:sp>
      <p:pic>
        <p:nvPicPr>
          <p:cNvPr id="3" name="Picture 2"/>
          <p:cNvPicPr>
            <a:picLocks noChangeAspect="1"/>
          </p:cNvPicPr>
          <p:nvPr/>
        </p:nvPicPr>
        <p:blipFill>
          <a:blip r:embed="rId2"/>
          <a:stretch>
            <a:fillRect/>
          </a:stretch>
        </p:blipFill>
        <p:spPr>
          <a:xfrm>
            <a:off x="107504" y="1208737"/>
            <a:ext cx="8928992" cy="5022558"/>
          </a:xfrm>
          <a:prstGeom prst="rect">
            <a:avLst/>
          </a:prstGeom>
        </p:spPr>
      </p:pic>
    </p:spTree>
    <p:extLst>
      <p:ext uri="{BB962C8B-B14F-4D97-AF65-F5344CB8AC3E}">
        <p14:creationId xmlns:p14="http://schemas.microsoft.com/office/powerpoint/2010/main" val="3169769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5436"/>
            <a:ext cx="9019293" cy="6571916"/>
          </a:xfrm>
          <a:prstGeom prst="rect">
            <a:avLst/>
          </a:prstGeom>
        </p:spPr>
      </p:pic>
    </p:spTree>
    <p:extLst>
      <p:ext uri="{BB962C8B-B14F-4D97-AF65-F5344CB8AC3E}">
        <p14:creationId xmlns:p14="http://schemas.microsoft.com/office/powerpoint/2010/main" val="28551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6632"/>
            <a:ext cx="9108504" cy="6217087"/>
          </a:xfrm>
          <a:prstGeom prst="rect">
            <a:avLst/>
          </a:prstGeom>
        </p:spPr>
        <p:txBody>
          <a:bodyPr wrap="square">
            <a:spAutoFit/>
          </a:bodyPr>
          <a:lstStyle/>
          <a:p>
            <a:r>
              <a:rPr lang="en-GB" sz="2000" dirty="0"/>
              <a:t>Solutions</a:t>
            </a:r>
          </a:p>
          <a:p>
            <a:r>
              <a:rPr lang="en-GB" sz="2000" dirty="0"/>
              <a:t>1. visible light (1 mark) and radio waves (1 mark)</a:t>
            </a:r>
          </a:p>
          <a:p>
            <a:r>
              <a:rPr lang="en-GB" sz="2000" dirty="0"/>
              <a:t>2. ‘left’ crossed out (leaving ‘right’) (1)</a:t>
            </a:r>
          </a:p>
          <a:p>
            <a:r>
              <a:rPr lang="en-GB" sz="2000" dirty="0"/>
              <a:t>3. B (1)</a:t>
            </a:r>
          </a:p>
          <a:p>
            <a:r>
              <a:rPr lang="en-GB" sz="2000" dirty="0"/>
              <a:t>4. Jason (1)</a:t>
            </a:r>
          </a:p>
          <a:p>
            <a:r>
              <a:rPr lang="en-GB" sz="2000" dirty="0"/>
              <a:t>5. radio (1)</a:t>
            </a:r>
          </a:p>
          <a:p>
            <a:r>
              <a:rPr lang="en-GB" sz="2000" dirty="0"/>
              <a:t>6. radio (1)</a:t>
            </a:r>
          </a:p>
          <a:p>
            <a:r>
              <a:rPr lang="en-GB" sz="2000" dirty="0"/>
              <a:t>7. A (1)</a:t>
            </a:r>
          </a:p>
          <a:p>
            <a:r>
              <a:rPr lang="en-GB" sz="2000" dirty="0"/>
              <a:t>8. A (1)</a:t>
            </a:r>
          </a:p>
          <a:p>
            <a:r>
              <a:rPr lang="en-GB" sz="2000" dirty="0"/>
              <a:t>9. Any 2 of: quasars, pulsars, radio galaxies, jets from black holes, protoplanetary discs,</a:t>
            </a:r>
          </a:p>
          <a:p>
            <a:r>
              <a:rPr lang="en-GB" sz="2000" dirty="0"/>
              <a:t>structure and rotation of the Milky Way (1 for each; maximum 2 marks)</a:t>
            </a:r>
          </a:p>
          <a:p>
            <a:r>
              <a:rPr lang="en-GB" sz="2000" dirty="0" smtClean="0"/>
              <a:t>10. On next page</a:t>
            </a:r>
            <a:endParaRPr lang="en-GB" sz="2000" dirty="0"/>
          </a:p>
          <a:p>
            <a:r>
              <a:rPr lang="en-GB" sz="2000" dirty="0"/>
              <a:t>11. B (1)</a:t>
            </a:r>
          </a:p>
          <a:p>
            <a:r>
              <a:rPr lang="en-GB" sz="2000" dirty="0"/>
              <a:t>12. Any 2 of: this is to achieve the maximum possible resolution (amount of detail) (1).</a:t>
            </a:r>
          </a:p>
          <a:p>
            <a:r>
              <a:rPr lang="en-GB" sz="2000" dirty="0"/>
              <a:t>This is due to the wavelengths of radio waves being large (1); resolution depends</a:t>
            </a:r>
          </a:p>
          <a:p>
            <a:r>
              <a:rPr lang="en-GB" sz="2000" dirty="0"/>
              <a:t>inversely on wavelength (1); large aperture size compensates for large wavelength of</a:t>
            </a:r>
          </a:p>
          <a:p>
            <a:r>
              <a:rPr lang="en-GB" sz="2000" dirty="0"/>
              <a:t>radio waves (1)</a:t>
            </a:r>
          </a:p>
          <a:p>
            <a:r>
              <a:rPr lang="en-GB" sz="2000" dirty="0"/>
              <a:t>13. D (1)</a:t>
            </a:r>
          </a:p>
          <a:p>
            <a:r>
              <a:rPr lang="en-GB" sz="2000" dirty="0"/>
              <a:t>14. 60 (2); allow (1) mark for inverse, i.e. 1/60 or 0.016</a:t>
            </a:r>
          </a:p>
        </p:txBody>
      </p:sp>
    </p:spTree>
    <p:extLst>
      <p:ext uri="{BB962C8B-B14F-4D97-AF65-F5344CB8AC3E}">
        <p14:creationId xmlns:p14="http://schemas.microsoft.com/office/powerpoint/2010/main" val="509792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6632"/>
            <a:ext cx="8064896" cy="6630558"/>
          </a:xfrm>
          <a:prstGeom prst="rect">
            <a:avLst/>
          </a:prstGeom>
        </p:spPr>
      </p:pic>
    </p:spTree>
    <p:extLst>
      <p:ext uri="{BB962C8B-B14F-4D97-AF65-F5344CB8AC3E}">
        <p14:creationId xmlns:p14="http://schemas.microsoft.com/office/powerpoint/2010/main" val="2952946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viewing space through all wavelengt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51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22" y="116632"/>
            <a:ext cx="4776574" cy="461665"/>
          </a:xfrm>
          <a:prstGeom prst="rect">
            <a:avLst/>
          </a:prstGeom>
          <a:noFill/>
        </p:spPr>
        <p:txBody>
          <a:bodyPr wrap="square" rtlCol="0">
            <a:spAutoFit/>
          </a:bodyPr>
          <a:lstStyle/>
          <a:p>
            <a:r>
              <a:rPr lang="en-GB" sz="2400" b="1" i="1" dirty="0" smtClean="0"/>
              <a:t>What does a black hole look like?</a:t>
            </a:r>
            <a:endParaRPr lang="en-GB" sz="2400" b="1" i="1" dirty="0"/>
          </a:p>
        </p:txBody>
      </p:sp>
      <p:pic>
        <p:nvPicPr>
          <p:cNvPr id="3" name="Picture 2"/>
          <p:cNvPicPr>
            <a:picLocks noChangeAspect="1"/>
          </p:cNvPicPr>
          <p:nvPr/>
        </p:nvPicPr>
        <p:blipFill>
          <a:blip r:embed="rId3"/>
          <a:stretch>
            <a:fillRect/>
          </a:stretch>
        </p:blipFill>
        <p:spPr>
          <a:xfrm>
            <a:off x="3923928" y="764704"/>
            <a:ext cx="5040560" cy="5112568"/>
          </a:xfrm>
          <a:prstGeom prst="rect">
            <a:avLst/>
          </a:prstGeom>
        </p:spPr>
      </p:pic>
      <p:sp>
        <p:nvSpPr>
          <p:cNvPr id="10" name="Rectangle 9"/>
          <p:cNvSpPr/>
          <p:nvPr/>
        </p:nvSpPr>
        <p:spPr>
          <a:xfrm>
            <a:off x="245222" y="764704"/>
            <a:ext cx="3600400" cy="5262979"/>
          </a:xfrm>
          <a:prstGeom prst="rect">
            <a:avLst/>
          </a:prstGeom>
        </p:spPr>
        <p:txBody>
          <a:bodyPr wrap="square">
            <a:spAutoFit/>
          </a:bodyPr>
          <a:lstStyle/>
          <a:p>
            <a:r>
              <a:rPr lang="en-GB" sz="2800" dirty="0"/>
              <a:t>GRO J1655-40 is a pair of objects that flare in radio waves. One object is a gaseous star and the other is probably a black hole pulling gas from it. When the black hole has been overfed, it burps along its magnetic fields, and we see this in radio waves.</a:t>
            </a:r>
          </a:p>
        </p:txBody>
      </p:sp>
    </p:spTree>
    <p:extLst>
      <p:ext uri="{BB962C8B-B14F-4D97-AF65-F5344CB8AC3E}">
        <p14:creationId xmlns:p14="http://schemas.microsoft.com/office/powerpoint/2010/main" val="1695502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49" y="1"/>
            <a:ext cx="8800139" cy="461665"/>
          </a:xfrm>
          <a:prstGeom prst="rect">
            <a:avLst/>
          </a:prstGeom>
          <a:noFill/>
        </p:spPr>
        <p:txBody>
          <a:bodyPr wrap="square" rtlCol="0">
            <a:spAutoFit/>
          </a:bodyPr>
          <a:lstStyle/>
          <a:p>
            <a:r>
              <a:rPr lang="en-GB" sz="2400" b="1" i="1" dirty="0" smtClean="0"/>
              <a:t>Digital light Sensors and CCD s?</a:t>
            </a:r>
            <a:endParaRPr lang="en-GB" sz="2400" b="1" i="1" dirty="0"/>
          </a:p>
        </p:txBody>
      </p:sp>
      <p:sp>
        <p:nvSpPr>
          <p:cNvPr id="3" name="Rectangle 2"/>
          <p:cNvSpPr/>
          <p:nvPr/>
        </p:nvSpPr>
        <p:spPr>
          <a:xfrm>
            <a:off x="179512" y="663893"/>
            <a:ext cx="8712968" cy="2677656"/>
          </a:xfrm>
          <a:prstGeom prst="rect">
            <a:avLst/>
          </a:prstGeom>
          <a:solidFill>
            <a:schemeClr val="accent6">
              <a:lumMod val="20000"/>
              <a:lumOff val="80000"/>
            </a:schemeClr>
          </a:solidFill>
        </p:spPr>
        <p:txBody>
          <a:bodyPr wrap="square">
            <a:spAutoFit/>
          </a:bodyPr>
          <a:lstStyle/>
          <a:p>
            <a:r>
              <a:rPr lang="en-GB" sz="2400" dirty="0" smtClean="0"/>
              <a:t>A Digital light sensor has an array of light sensitive cells that will produce an electric current upon detecting a source of light incident on that particular cell.  This allows a computer to map out the electrical signals and turn them into a real time display of where the light is hitting the array. This can then be processed by the computer to create an image for the user to view or to be stored as data files for later use.</a:t>
            </a:r>
            <a:endParaRPr lang="en-GB" sz="2400" dirty="0"/>
          </a:p>
        </p:txBody>
      </p:sp>
      <p:pic>
        <p:nvPicPr>
          <p:cNvPr id="5" name="Picture 4"/>
          <p:cNvPicPr>
            <a:picLocks noChangeAspect="1"/>
          </p:cNvPicPr>
          <p:nvPr/>
        </p:nvPicPr>
        <p:blipFill>
          <a:blip r:embed="rId2"/>
          <a:stretch>
            <a:fillRect/>
          </a:stretch>
        </p:blipFill>
        <p:spPr>
          <a:xfrm>
            <a:off x="191705" y="3429000"/>
            <a:ext cx="8619884" cy="2592288"/>
          </a:xfrm>
          <a:prstGeom prst="rect">
            <a:avLst/>
          </a:prstGeom>
        </p:spPr>
      </p:pic>
    </p:spTree>
    <p:extLst>
      <p:ext uri="{BB962C8B-B14F-4D97-AF65-F5344CB8AC3E}">
        <p14:creationId xmlns:p14="http://schemas.microsoft.com/office/powerpoint/2010/main" val="39345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mUQ0yl0w0iQ"/>
          <p:cNvPicPr>
            <a:picLocks noRot="1" noChangeAspect="1"/>
          </p:cNvPicPr>
          <p:nvPr>
            <a:videoFile r:link="rId1"/>
          </p:nvPr>
        </p:nvPicPr>
        <p:blipFill>
          <a:blip r:embed="rId3"/>
          <a:stretch>
            <a:fillRect/>
          </a:stretch>
        </p:blipFill>
        <p:spPr>
          <a:xfrm>
            <a:off x="0" y="0"/>
            <a:ext cx="9168341" cy="5157192"/>
          </a:xfrm>
          <a:prstGeom prst="rect">
            <a:avLst/>
          </a:prstGeom>
        </p:spPr>
      </p:pic>
    </p:spTree>
    <p:extLst>
      <p:ext uri="{BB962C8B-B14F-4D97-AF65-F5344CB8AC3E}">
        <p14:creationId xmlns:p14="http://schemas.microsoft.com/office/powerpoint/2010/main" val="10311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sXbjKYCCek"/>
          <p:cNvPicPr>
            <a:picLocks noRot="1" noChangeAspect="1"/>
          </p:cNvPicPr>
          <p:nvPr>
            <a:videoFile r:link="rId1"/>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08629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7610004"/>
              </p:ext>
            </p:extLst>
          </p:nvPr>
        </p:nvGraphicFramePr>
        <p:xfrm>
          <a:off x="351568" y="764704"/>
          <a:ext cx="8229601" cy="5783580"/>
        </p:xfrm>
        <a:graphic>
          <a:graphicData uri="http://schemas.openxmlformats.org/drawingml/2006/table">
            <a:tbl>
              <a:tblPr firstRow="1" firstCol="1" bandRow="1">
                <a:tableStyleId>{BDBED569-4797-4DF1-A0F4-6AAB3CD982D8}</a:tableStyleId>
              </a:tblPr>
              <a:tblGrid>
                <a:gridCol w="2814403">
                  <a:extLst>
                    <a:ext uri="{9D8B030D-6E8A-4147-A177-3AD203B41FA5}">
                      <a16:colId xmlns:a16="http://schemas.microsoft.com/office/drawing/2014/main" val="20000"/>
                    </a:ext>
                  </a:extLst>
                </a:gridCol>
                <a:gridCol w="1864948">
                  <a:extLst>
                    <a:ext uri="{9D8B030D-6E8A-4147-A177-3AD203B41FA5}">
                      <a16:colId xmlns:a16="http://schemas.microsoft.com/office/drawing/2014/main" val="20001"/>
                    </a:ext>
                  </a:extLst>
                </a:gridCol>
                <a:gridCol w="1775125">
                  <a:extLst>
                    <a:ext uri="{9D8B030D-6E8A-4147-A177-3AD203B41FA5}">
                      <a16:colId xmlns:a16="http://schemas.microsoft.com/office/drawing/2014/main" val="20002"/>
                    </a:ext>
                  </a:extLst>
                </a:gridCol>
                <a:gridCol w="1775125">
                  <a:extLst>
                    <a:ext uri="{9D8B030D-6E8A-4147-A177-3AD203B41FA5}">
                      <a16:colId xmlns:a16="http://schemas.microsoft.com/office/drawing/2014/main" val="20003"/>
                    </a:ext>
                  </a:extLst>
                </a:gridCol>
              </a:tblGrid>
              <a:tr h="4164177">
                <a:tc>
                  <a:txBody>
                    <a:bodyPr/>
                    <a:lstStyle/>
                    <a:p>
                      <a:pPr>
                        <a:lnSpc>
                          <a:spcPct val="115000"/>
                        </a:lnSpc>
                        <a:spcAft>
                          <a:spcPts val="0"/>
                        </a:spcAft>
                      </a:pPr>
                      <a:r>
                        <a:rPr lang="en-GB" sz="2200" b="0" dirty="0">
                          <a:ln>
                            <a:solidFill>
                              <a:schemeClr val="tx1"/>
                            </a:solidFill>
                          </a:ln>
                          <a:effectLst/>
                        </a:rPr>
                        <a:t>Ideally in space above the atmosphere. As well as optical instruments the Hubble space telescope also contains ultra violet and infra-red instruments and it is just one of NASA's "Great observatories". These include the Chandra X ray observatory and the Spitzer infra-red telescope</a:t>
                      </a:r>
                      <a:r>
                        <a:rPr lang="en-GB" sz="2200" b="0" dirty="0" smtClean="0">
                          <a:ln>
                            <a:solidFill>
                              <a:schemeClr val="tx1"/>
                            </a:solidFill>
                          </a:ln>
                          <a:effectLst/>
                        </a:rPr>
                        <a:t>.</a:t>
                      </a:r>
                      <a:endParaRPr lang="en-GB" sz="2900" b="0" dirty="0">
                        <a:ln>
                          <a:solidFill>
                            <a:schemeClr val="tx1"/>
                          </a:solidFill>
                        </a:ln>
                        <a:solidFill>
                          <a:schemeClr val="tx1"/>
                        </a:solidFill>
                        <a:effectLst/>
                      </a:endParaRPr>
                    </a:p>
                  </a:txBody>
                  <a:tcPr marL="68580" marR="68580" marT="0" marB="0" anchor="b"/>
                </a:tc>
                <a:tc>
                  <a:txBody>
                    <a:bodyPr/>
                    <a:lstStyle/>
                    <a:p>
                      <a:pPr algn="ctr">
                        <a:lnSpc>
                          <a:spcPct val="115000"/>
                        </a:lnSpc>
                        <a:spcAft>
                          <a:spcPts val="0"/>
                        </a:spcAft>
                      </a:pPr>
                      <a:r>
                        <a:rPr lang="en-GB" sz="2400" b="0" dirty="0">
                          <a:ln>
                            <a:solidFill>
                              <a:schemeClr val="tx1"/>
                            </a:solidFill>
                          </a:ln>
                          <a:effectLst/>
                        </a:rPr>
                        <a:t>Hubble</a:t>
                      </a:r>
                      <a:endParaRPr lang="en-GB" sz="2400" b="0" dirty="0">
                        <a:ln>
                          <a:solidFill>
                            <a:schemeClr val="tx1"/>
                          </a:solidFill>
                        </a:ln>
                        <a:solidFill>
                          <a:schemeClr val="tx1"/>
                        </a:solidFill>
                        <a:effectLst/>
                        <a:latin typeface="Calibri"/>
                        <a:ea typeface="Calibri"/>
                        <a:cs typeface="Times New Roman"/>
                      </a:endParaRPr>
                    </a:p>
                  </a:txBody>
                  <a:tcPr marL="68580" marR="68580" marT="0" marB="0">
                    <a:solidFill>
                      <a:schemeClr val="accent4">
                        <a:lumMod val="40000"/>
                        <a:lumOff val="60000"/>
                      </a:schemeClr>
                    </a:solidFill>
                  </a:tcPr>
                </a:tc>
                <a:tc>
                  <a:txBody>
                    <a:bodyPr/>
                    <a:lstStyle/>
                    <a:p>
                      <a:pPr algn="ctr">
                        <a:lnSpc>
                          <a:spcPct val="115000"/>
                        </a:lnSpc>
                        <a:spcAft>
                          <a:spcPts val="0"/>
                        </a:spcAft>
                      </a:pPr>
                      <a:r>
                        <a:rPr lang="en-GB" sz="2400" b="0" dirty="0">
                          <a:ln>
                            <a:solidFill>
                              <a:schemeClr val="tx1"/>
                            </a:solidFill>
                          </a:ln>
                          <a:effectLst/>
                        </a:rPr>
                        <a:t>Chandra</a:t>
                      </a:r>
                      <a:endParaRPr lang="en-GB" sz="2400" b="0" dirty="0">
                        <a:ln>
                          <a:solidFill>
                            <a:schemeClr val="tx1"/>
                          </a:solidFill>
                        </a:ln>
                        <a:solidFill>
                          <a:schemeClr val="tx1"/>
                        </a:solidFill>
                        <a:effectLst/>
                        <a:latin typeface="Calibri"/>
                        <a:ea typeface="Calibri"/>
                        <a:cs typeface="Times New Roman"/>
                      </a:endParaRPr>
                    </a:p>
                  </a:txBody>
                  <a:tcPr marL="68580" marR="68580" marT="0" marB="0">
                    <a:solidFill>
                      <a:schemeClr val="accent3">
                        <a:lumMod val="40000"/>
                        <a:lumOff val="60000"/>
                      </a:schemeClr>
                    </a:solidFill>
                  </a:tcPr>
                </a:tc>
                <a:tc>
                  <a:txBody>
                    <a:bodyPr/>
                    <a:lstStyle/>
                    <a:p>
                      <a:pPr algn="ctr">
                        <a:lnSpc>
                          <a:spcPct val="115000"/>
                        </a:lnSpc>
                        <a:spcAft>
                          <a:spcPts val="0"/>
                        </a:spcAft>
                      </a:pPr>
                      <a:r>
                        <a:rPr lang="en-GB" sz="2400" b="0" dirty="0">
                          <a:ln>
                            <a:solidFill>
                              <a:schemeClr val="tx1"/>
                            </a:solidFill>
                          </a:ln>
                          <a:effectLst/>
                        </a:rPr>
                        <a:t>Spitzer</a:t>
                      </a:r>
                      <a:endParaRPr lang="en-GB" sz="2400" b="0" dirty="0">
                        <a:ln>
                          <a:solidFill>
                            <a:schemeClr val="tx1"/>
                          </a:solidFill>
                        </a:ln>
                        <a:solidFill>
                          <a:schemeClr val="tx1"/>
                        </a:solidFill>
                        <a:effectLst/>
                        <a:latin typeface="Calibri"/>
                        <a:ea typeface="Calibri"/>
                        <a:cs typeface="Times New Roman"/>
                      </a:endParaRP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bl>
          </a:graphicData>
        </a:graphic>
      </p:graphicFrame>
      <p:pic>
        <p:nvPicPr>
          <p:cNvPr id="6147" name="Picture 24" descr="Description: http://www.astronomygcse.co.uk/AstroGCSE/New%20Site/Topic%201/planet%20earth/hs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507" y="2080133"/>
            <a:ext cx="1368152" cy="1704928"/>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5" descr="Description: http://www.astronomygcse.co.uk/AstroGCSE/New%20Site/Topic%201/planet%20earth/chand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229" y="2542960"/>
            <a:ext cx="1597218" cy="1499996"/>
          </a:xfrm>
          <a:prstGeom prst="rect">
            <a:avLst/>
          </a:prstGeom>
          <a:noFill/>
          <a:extLst>
            <a:ext uri="{909E8E84-426E-40dd-AFC4-6F175D3DCCD1}">
              <a14:hiddenFill xmlns:a14="http://schemas.microsoft.com/office/drawing/2010/main" xmlns="">
                <a:solidFill>
                  <a:srgbClr val="FFFFFF"/>
                </a:solidFill>
              </a14:hiddenFill>
            </a:ext>
          </a:extLst>
        </p:spPr>
      </p:pic>
      <p:pic>
        <p:nvPicPr>
          <p:cNvPr id="6145" name="Picture 26" descr="Description: http://www.astronomygcse.co.uk/AstroGCSE/New%20Site/Topic%201/planet%20earth/spitz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222" y="2285065"/>
            <a:ext cx="1613632" cy="14999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1"/>
            <a:ext cx="4572000" cy="461665"/>
          </a:xfrm>
          <a:prstGeom prst="rect">
            <a:avLst/>
          </a:prstGeom>
          <a:noFill/>
        </p:spPr>
        <p:txBody>
          <a:bodyPr wrap="square" rtlCol="0">
            <a:spAutoFit/>
          </a:bodyPr>
          <a:lstStyle/>
          <a:p>
            <a:r>
              <a:rPr lang="en-GB" sz="2400" dirty="0" smtClean="0"/>
              <a:t>Beat that atmospheric absorption!</a:t>
            </a:r>
            <a:endParaRPr lang="en-GB" sz="2400" dirty="0"/>
          </a:p>
        </p:txBody>
      </p:sp>
      <p:sp>
        <p:nvSpPr>
          <p:cNvPr id="3" name="TextBox 2"/>
          <p:cNvSpPr txBox="1"/>
          <p:nvPr/>
        </p:nvSpPr>
        <p:spPr>
          <a:xfrm>
            <a:off x="3423278" y="4299803"/>
            <a:ext cx="5103120" cy="2031325"/>
          </a:xfrm>
          <a:prstGeom prst="rect">
            <a:avLst/>
          </a:prstGeom>
          <a:solidFill>
            <a:schemeClr val="accent2">
              <a:lumMod val="40000"/>
              <a:lumOff val="60000"/>
            </a:schemeClr>
          </a:solidFill>
        </p:spPr>
        <p:txBody>
          <a:bodyPr wrap="square" rtlCol="0">
            <a:spAutoFit/>
          </a:bodyPr>
          <a:lstStyle/>
          <a:p>
            <a:pPr marL="342900" indent="-342900">
              <a:buAutoNum type="alphaLcParenR"/>
            </a:pPr>
            <a:r>
              <a:rPr lang="en-GB" dirty="0" smtClean="0"/>
              <a:t>List the pros and cons of using space-based telescopes over land-based ones?</a:t>
            </a:r>
          </a:p>
          <a:p>
            <a:pPr marL="342900" indent="-342900">
              <a:buAutoNum type="alphaLcParenR"/>
            </a:pPr>
            <a:r>
              <a:rPr lang="en-GB" dirty="0" smtClean="0"/>
              <a:t>List the </a:t>
            </a:r>
            <a:r>
              <a:rPr lang="en-GB" dirty="0"/>
              <a:t>detrimental effect of the Earth’s atmosphere on the quality of images obtained from telescopes at sea-level</a:t>
            </a:r>
            <a:endParaRPr lang="en-GB" dirty="0" smtClean="0"/>
          </a:p>
          <a:p>
            <a:pPr marL="342900" indent="-342900">
              <a:buAutoNum type="alphaLcParenR"/>
            </a:pPr>
            <a:r>
              <a:rPr lang="en-GB" dirty="0"/>
              <a:t>Many large Earth based telescopes are found on top of mountains, e.g. in Chile. Why?</a:t>
            </a:r>
          </a:p>
        </p:txBody>
      </p:sp>
    </p:spTree>
    <p:extLst>
      <p:ext uri="{BB962C8B-B14F-4D97-AF65-F5344CB8AC3E}">
        <p14:creationId xmlns:p14="http://schemas.microsoft.com/office/powerpoint/2010/main" val="222030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p:cTn id="15" dur="1000" fill="hold"/>
                                        <p:tgtEl>
                                          <p:spTgt spid="6147"/>
                                        </p:tgtEl>
                                        <p:attrNameLst>
                                          <p:attrName>ppt_w</p:attrName>
                                        </p:attrNameLst>
                                      </p:cBhvr>
                                      <p:tavLst>
                                        <p:tav tm="0">
                                          <p:val>
                                            <p:fltVal val="0"/>
                                          </p:val>
                                        </p:tav>
                                        <p:tav tm="100000">
                                          <p:val>
                                            <p:strVal val="#ppt_w"/>
                                          </p:val>
                                        </p:tav>
                                      </p:tavLst>
                                    </p:anim>
                                    <p:anim calcmode="lin" valueType="num">
                                      <p:cBhvr>
                                        <p:cTn id="16" dur="1000" fill="hold"/>
                                        <p:tgtEl>
                                          <p:spTgt spid="6147"/>
                                        </p:tgtEl>
                                        <p:attrNameLst>
                                          <p:attrName>ppt_h</p:attrName>
                                        </p:attrNameLst>
                                      </p:cBhvr>
                                      <p:tavLst>
                                        <p:tav tm="0">
                                          <p:val>
                                            <p:fltVal val="0"/>
                                          </p:val>
                                        </p:tav>
                                        <p:tav tm="100000">
                                          <p:val>
                                            <p:strVal val="#ppt_h"/>
                                          </p:val>
                                        </p:tav>
                                      </p:tavLst>
                                    </p:anim>
                                    <p:anim calcmode="lin" valueType="num">
                                      <p:cBhvr>
                                        <p:cTn id="17" dur="1000" fill="hold"/>
                                        <p:tgtEl>
                                          <p:spTgt spid="6147"/>
                                        </p:tgtEl>
                                        <p:attrNameLst>
                                          <p:attrName>style.rotation</p:attrName>
                                        </p:attrNameLst>
                                      </p:cBhvr>
                                      <p:tavLst>
                                        <p:tav tm="0">
                                          <p:val>
                                            <p:fltVal val="90"/>
                                          </p:val>
                                        </p:tav>
                                        <p:tav tm="100000">
                                          <p:val>
                                            <p:fltVal val="0"/>
                                          </p:val>
                                        </p:tav>
                                      </p:tavLst>
                                    </p:anim>
                                    <p:animEffect transition="in" filter="fade">
                                      <p:cBhvr>
                                        <p:cTn id="18" dur="1000"/>
                                        <p:tgtEl>
                                          <p:spTgt spid="614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1000" fill="hold"/>
                                        <p:tgtEl>
                                          <p:spTgt spid="6146"/>
                                        </p:tgtEl>
                                        <p:attrNameLst>
                                          <p:attrName>ppt_w</p:attrName>
                                        </p:attrNameLst>
                                      </p:cBhvr>
                                      <p:tavLst>
                                        <p:tav tm="0">
                                          <p:val>
                                            <p:fltVal val="0"/>
                                          </p:val>
                                        </p:tav>
                                        <p:tav tm="100000">
                                          <p:val>
                                            <p:strVal val="#ppt_w"/>
                                          </p:val>
                                        </p:tav>
                                      </p:tavLst>
                                    </p:anim>
                                    <p:anim calcmode="lin" valueType="num">
                                      <p:cBhvr>
                                        <p:cTn id="24" dur="1000" fill="hold"/>
                                        <p:tgtEl>
                                          <p:spTgt spid="6146"/>
                                        </p:tgtEl>
                                        <p:attrNameLst>
                                          <p:attrName>ppt_h</p:attrName>
                                        </p:attrNameLst>
                                      </p:cBhvr>
                                      <p:tavLst>
                                        <p:tav tm="0">
                                          <p:val>
                                            <p:fltVal val="0"/>
                                          </p:val>
                                        </p:tav>
                                        <p:tav tm="100000">
                                          <p:val>
                                            <p:strVal val="#ppt_h"/>
                                          </p:val>
                                        </p:tav>
                                      </p:tavLst>
                                    </p:anim>
                                    <p:anim calcmode="lin" valueType="num">
                                      <p:cBhvr>
                                        <p:cTn id="25" dur="1000" fill="hold"/>
                                        <p:tgtEl>
                                          <p:spTgt spid="6146"/>
                                        </p:tgtEl>
                                        <p:attrNameLst>
                                          <p:attrName>style.rotation</p:attrName>
                                        </p:attrNameLst>
                                      </p:cBhvr>
                                      <p:tavLst>
                                        <p:tav tm="0">
                                          <p:val>
                                            <p:fltVal val="90"/>
                                          </p:val>
                                        </p:tav>
                                        <p:tav tm="100000">
                                          <p:val>
                                            <p:fltVal val="0"/>
                                          </p:val>
                                        </p:tav>
                                      </p:tavLst>
                                    </p:anim>
                                    <p:animEffect transition="in" filter="fade">
                                      <p:cBhvr>
                                        <p:cTn id="26" dur="10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45"/>
                                        </p:tgtEl>
                                        <p:attrNameLst>
                                          <p:attrName>style.visibility</p:attrName>
                                        </p:attrNameLst>
                                      </p:cBhvr>
                                      <p:to>
                                        <p:strVal val="visible"/>
                                      </p:to>
                                    </p:set>
                                    <p:anim calcmode="lin" valueType="num">
                                      <p:cBhvr>
                                        <p:cTn id="31" dur="1000" fill="hold"/>
                                        <p:tgtEl>
                                          <p:spTgt spid="6145"/>
                                        </p:tgtEl>
                                        <p:attrNameLst>
                                          <p:attrName>ppt_w</p:attrName>
                                        </p:attrNameLst>
                                      </p:cBhvr>
                                      <p:tavLst>
                                        <p:tav tm="0">
                                          <p:val>
                                            <p:fltVal val="0"/>
                                          </p:val>
                                        </p:tav>
                                        <p:tav tm="100000">
                                          <p:val>
                                            <p:strVal val="#ppt_w"/>
                                          </p:val>
                                        </p:tav>
                                      </p:tavLst>
                                    </p:anim>
                                    <p:anim calcmode="lin" valueType="num">
                                      <p:cBhvr>
                                        <p:cTn id="32" dur="1000" fill="hold"/>
                                        <p:tgtEl>
                                          <p:spTgt spid="6145"/>
                                        </p:tgtEl>
                                        <p:attrNameLst>
                                          <p:attrName>ppt_h</p:attrName>
                                        </p:attrNameLst>
                                      </p:cBhvr>
                                      <p:tavLst>
                                        <p:tav tm="0">
                                          <p:val>
                                            <p:fltVal val="0"/>
                                          </p:val>
                                        </p:tav>
                                        <p:tav tm="100000">
                                          <p:val>
                                            <p:strVal val="#ppt_h"/>
                                          </p:val>
                                        </p:tav>
                                      </p:tavLst>
                                    </p:anim>
                                    <p:anim calcmode="lin" valueType="num">
                                      <p:cBhvr>
                                        <p:cTn id="33" dur="1000" fill="hold"/>
                                        <p:tgtEl>
                                          <p:spTgt spid="6145"/>
                                        </p:tgtEl>
                                        <p:attrNameLst>
                                          <p:attrName>style.rotation</p:attrName>
                                        </p:attrNameLst>
                                      </p:cBhvr>
                                      <p:tavLst>
                                        <p:tav tm="0">
                                          <p:val>
                                            <p:fltVal val="90"/>
                                          </p:val>
                                        </p:tav>
                                        <p:tav tm="100000">
                                          <p:val>
                                            <p:fltVal val="0"/>
                                          </p:val>
                                        </p:tav>
                                      </p:tavLst>
                                    </p:anim>
                                    <p:animEffect transition="in" filter="fade">
                                      <p:cBhvr>
                                        <p:cTn id="34"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2761</TotalTime>
  <Words>842</Words>
  <Application>Microsoft Office PowerPoint</Application>
  <PresentationFormat>On-screen Show (4:3)</PresentationFormat>
  <Paragraphs>62</Paragraphs>
  <Slides>15</Slides>
  <Notes>1</Notes>
  <HiddenSlides>2</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Rainham Mark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Mr H Barty</cp:lastModifiedBy>
  <cp:revision>35</cp:revision>
  <dcterms:created xsi:type="dcterms:W3CDTF">2011-01-09T22:15:43Z</dcterms:created>
  <dcterms:modified xsi:type="dcterms:W3CDTF">2020-02-26T15:21:49Z</dcterms:modified>
</cp:coreProperties>
</file>