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1" r:id="rId1"/>
  </p:sldMasterIdLst>
  <p:notesMasterIdLst>
    <p:notesMasterId r:id="rId14"/>
  </p:notesMasterIdLst>
  <p:sldIdLst>
    <p:sldId id="257" r:id="rId2"/>
    <p:sldId id="258" r:id="rId3"/>
    <p:sldId id="261" r:id="rId4"/>
    <p:sldId id="259" r:id="rId5"/>
    <p:sldId id="263" r:id="rId6"/>
    <p:sldId id="264" r:id="rId7"/>
    <p:sldId id="265" r:id="rId8"/>
    <p:sldId id="269" r:id="rId9"/>
    <p:sldId id="271" r:id="rId10"/>
    <p:sldId id="268" r:id="rId11"/>
    <p:sldId id="270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289" autoAdjust="0"/>
  </p:normalViewPr>
  <p:slideViewPr>
    <p:cSldViewPr snapToGrid="0" snapToObjects="1">
      <p:cViewPr varScale="1">
        <p:scale>
          <a:sx n="70" d="100"/>
          <a:sy n="70" d="100"/>
        </p:scale>
        <p:origin x="507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B1A54-B33F-F74D-8E8F-74C8C97B7F82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87F64-07DE-AE40-AF8F-93FE0529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8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F9DEC8-EBEF-9246-BFBC-846B358DA652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887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F9DEC8-EBEF-9246-BFBC-846B358DA652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1DEB-DBC4-DC4E-AF56-4345AE6E7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51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F9DEC8-EBEF-9246-BFBC-846B358DA652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1DEB-DBC4-DC4E-AF56-4345AE6E7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71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BF9DEC8-EBEF-9246-BFBC-846B358DA652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FE81DEB-DBC4-DC4E-AF56-4345AE6E7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984398"/>
      </p:ext>
    </p:extLst>
  </p:cSld>
  <p:clrMapOvr>
    <a:masterClrMapping/>
  </p:clrMapOvr>
  <p:transition spd="slow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F9DEC8-EBEF-9246-BFBC-846B358DA652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1DEB-DBC4-DC4E-AF56-4345AE6E7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11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F9DEC8-EBEF-9246-BFBC-846B358DA652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3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F9DEC8-EBEF-9246-BFBC-846B358DA652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1DEB-DBC4-DC4E-AF56-4345AE6E7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00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F9DEC8-EBEF-9246-BFBC-846B358DA652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1DEB-DBC4-DC4E-AF56-4345AE6E7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97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F9DEC8-EBEF-9246-BFBC-846B358DA652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1DEB-DBC4-DC4E-AF56-4345AE6E7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45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F9DEC8-EBEF-9246-BFBC-846B358DA652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1DEB-DBC4-DC4E-AF56-4345AE6E7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7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F9DEC8-EBEF-9246-BFBC-846B358DA652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1DEB-DBC4-DC4E-AF56-4345AE6E7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06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F9DEC8-EBEF-9246-BFBC-846B358DA652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1DEB-DBC4-DC4E-AF56-4345AE6E7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8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986"/>
            <a:ext cx="2133600" cy="36385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Noteworthy Light"/>
              </a:defRPr>
            </a:lvl1pPr>
          </a:lstStyle>
          <a:p>
            <a:fld id="{DBF9DEC8-EBEF-9246-BFBC-846B358DA652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986"/>
            <a:ext cx="2895600" cy="363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Noteworthy Ligh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986"/>
            <a:ext cx="2133600" cy="36385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Noteworthy Light"/>
              </a:defRPr>
            </a:lvl1pPr>
          </a:lstStyle>
          <a:p>
            <a:fld id="{3FE81DEB-DBC4-DC4E-AF56-4345AE6E75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  <p:sldLayoutId id="2147483923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Noteworthy Ligh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olas" pitchFamily="49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olas" pitchFamily="49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olas" pitchFamily="49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olas" pitchFamily="49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Noteworthy Ligh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Noteworthy Ligh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Noteworthy Ligh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Noteworthy Ligh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Noteworthy Ligh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jqLQDy0sl8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M1c7zxxh7s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r8soMU5cKY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712"/>
            <a:ext cx="9144000" cy="15696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b="1" u="sng" dirty="0" smtClean="0">
                <a:latin typeface="+mj-lt"/>
              </a:rPr>
              <a:t>Formation of planets and moons</a:t>
            </a:r>
            <a:endParaRPr lang="en-US" sz="4800" b="1" u="sng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655" y="1535877"/>
            <a:ext cx="4290668" cy="181588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To appreciate the processes involved in the formation of the major solar system bodies</a:t>
            </a:r>
            <a:endParaRPr lang="en-US" sz="2800" dirty="0">
              <a:latin typeface="+mj-lt"/>
            </a:endParaRPr>
          </a:p>
        </p:txBody>
      </p:sp>
      <p:pic>
        <p:nvPicPr>
          <p:cNvPr id="1026" name="Picture 2" descr="Image result for quotes about plane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523" y="791463"/>
            <a:ext cx="4209226" cy="5876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1030" name="ShockwaveFlash1" r:id="rId2" imgW="4633920" imgH="3373560"/>
        </mc:Choice>
        <mc:Fallback>
          <p:control name="ShockwaveFlash1" r:id="rId2" imgW="4633920" imgH="3373560">
            <p:pic>
              <p:nvPicPr>
                <p:cNvPr id="1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0" y="3430954"/>
                  <a:ext cx="4634523" cy="33732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92676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45" y="231857"/>
            <a:ext cx="87940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600" dirty="0" smtClean="0"/>
          </a:p>
          <a:p>
            <a:endParaRPr lang="en-GB" sz="3600" dirty="0" smtClean="0"/>
          </a:p>
          <a:p>
            <a:endParaRPr lang="en-GB" sz="3600" dirty="0"/>
          </a:p>
          <a:p>
            <a:r>
              <a:rPr lang="en-GB" sz="3600" dirty="0" smtClean="0"/>
              <a:t>Worksheet time:</a:t>
            </a:r>
          </a:p>
        </p:txBody>
      </p:sp>
    </p:spTree>
    <p:extLst>
      <p:ext uri="{BB962C8B-B14F-4D97-AF65-F5344CB8AC3E}">
        <p14:creationId xmlns:p14="http://schemas.microsoft.com/office/powerpoint/2010/main" val="299949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472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jqLQDy0sl8A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324217"/>
            <a:ext cx="9149426" cy="5146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64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585537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Recapitulation of evidence</a:t>
            </a:r>
            <a:r>
              <a:rPr lang="en-US" sz="3200" b="1" u="sng" dirty="0" smtClean="0"/>
              <a:t>?</a:t>
            </a:r>
            <a:endParaRPr lang="en-US" sz="3200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82313" y="584776"/>
            <a:ext cx="5274433" cy="22467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did we find out last week?</a:t>
            </a:r>
          </a:p>
          <a:p>
            <a:r>
              <a:rPr lang="en-US" sz="2800" dirty="0" smtClean="0"/>
              <a:t>Gravitational attraction is responsible for producing regular motion in the planets and moons orbits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47038" y="3025009"/>
            <a:ext cx="5196962" cy="181588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Gravitational interactions of bodies can shift orbits, create resonances, and cause chaotic motion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47038" y="4948540"/>
            <a:ext cx="5044560" cy="181588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Collisions of bodies cause impact craters changes in orbital motion, or shifts in orientation</a:t>
            </a:r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99" y="584777"/>
            <a:ext cx="3914701" cy="2255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278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5812"/>
            <a:ext cx="9165370" cy="5281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21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9873" y="1163254"/>
            <a:ext cx="8723770" cy="2246769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/>
              <a:t>What impact on planets or moons does the gravitational tidal forces have?</a:t>
            </a:r>
          </a:p>
          <a:p>
            <a:endParaRPr lang="en-US" sz="2800" dirty="0"/>
          </a:p>
          <a:p>
            <a:r>
              <a:rPr lang="en-US" sz="2800" dirty="0" smtClean="0"/>
              <a:t>Squishing, squashing, squeezing, pulling pushing.  What will the result of all this be on a planetary body?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EXACTLY WHAT ARE GRAVITATIONAL FORCES RESPONSIBLE FOR?</a:t>
            </a:r>
            <a:endParaRPr lang="en-US" sz="3200" b="1" u="sng" dirty="0"/>
          </a:p>
        </p:txBody>
      </p:sp>
      <p:pic>
        <p:nvPicPr>
          <p:cNvPr id="3074" name="Picture 2" descr="Image result for tidal gravitational for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538" y="3420530"/>
            <a:ext cx="3790462" cy="3437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0215" y="3420530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2800" dirty="0"/>
          </a:p>
          <a:p>
            <a:r>
              <a:rPr lang="en-US" sz="2800" dirty="0"/>
              <a:t>What is the Roche limit?</a:t>
            </a:r>
          </a:p>
          <a:p>
            <a:endParaRPr lang="en-US" sz="2800" dirty="0"/>
          </a:p>
          <a:p>
            <a:r>
              <a:rPr lang="en-US" sz="2800" dirty="0"/>
              <a:t>Answer these questions to win the prize of biscuits.</a:t>
            </a:r>
          </a:p>
        </p:txBody>
      </p:sp>
    </p:spTree>
    <p:extLst>
      <p:ext uri="{BB962C8B-B14F-4D97-AF65-F5344CB8AC3E}">
        <p14:creationId xmlns:p14="http://schemas.microsoft.com/office/powerpoint/2010/main" val="244799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7565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Tides aren’t just for moving water.</a:t>
            </a:r>
            <a:endParaRPr lang="en-US" sz="32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00524" y="1749688"/>
            <a:ext cx="6411291" cy="4585871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Find evidence of these things occurring in our solar system:</a:t>
            </a:r>
          </a:p>
          <a:p>
            <a:pPr marL="342900" indent="-342900">
              <a:buFont typeface="Arial"/>
              <a:buChar char="•"/>
            </a:pPr>
            <a:r>
              <a:rPr lang="en-US" sz="4000" b="1" dirty="0" smtClean="0"/>
              <a:t>Creation of rings</a:t>
            </a:r>
          </a:p>
          <a:p>
            <a:pPr marL="342900" indent="-342900">
              <a:buFont typeface="Arial"/>
              <a:buChar char="•"/>
            </a:pPr>
            <a:r>
              <a:rPr lang="en-US" sz="4000" b="1" dirty="0" smtClean="0"/>
              <a:t>Creation of asteroid belts</a:t>
            </a:r>
            <a:endParaRPr lang="en-US" sz="3200" dirty="0"/>
          </a:p>
          <a:p>
            <a:pPr marL="342900" indent="-342900">
              <a:buFont typeface="Arial"/>
              <a:buChar char="•"/>
            </a:pPr>
            <a:r>
              <a:rPr lang="en-US" sz="4000" b="1" dirty="0" smtClean="0"/>
              <a:t>Internal heating of a planetary body </a:t>
            </a:r>
            <a:r>
              <a:rPr lang="en-US" sz="2800" dirty="0" smtClean="0"/>
              <a:t>(hint: </a:t>
            </a:r>
            <a:r>
              <a:rPr lang="en-GB" sz="2800" dirty="0" smtClean="0"/>
              <a:t>the </a:t>
            </a:r>
            <a:r>
              <a:rPr lang="en-GB" sz="2800" dirty="0"/>
              <a:t>moons Io and </a:t>
            </a:r>
            <a:r>
              <a:rPr lang="en-GB" sz="2800" dirty="0" smtClean="0"/>
              <a:t>Enceladus)</a:t>
            </a:r>
            <a:endParaRPr lang="en-US" sz="28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00524" y="5852858"/>
            <a:ext cx="872377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36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00524" y="795581"/>
            <a:ext cx="8099413" cy="954107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/>
              <a:t>Tidal gravitational forces produce rings, asteroid belts, and internal heating</a:t>
            </a:r>
          </a:p>
        </p:txBody>
      </p:sp>
      <p:pic>
        <p:nvPicPr>
          <p:cNvPr id="8" name="Picture 4" descr="Image result for planets with rin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684" y="2985147"/>
            <a:ext cx="3626316" cy="2278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208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7129" y="651245"/>
            <a:ext cx="8878649" cy="2677656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2400" dirty="0" smtClean="0"/>
              <a:t>Find out which planets if any are not perfectly formed.  </a:t>
            </a:r>
          </a:p>
          <a:p>
            <a:endParaRPr lang="en-GB" sz="2400" dirty="0"/>
          </a:p>
          <a:p>
            <a:r>
              <a:rPr lang="en-GB" sz="2400" dirty="0" smtClean="0"/>
              <a:t>Are any of them perfect spheres? What factors might affect the final shape of a body during formation?</a:t>
            </a:r>
          </a:p>
          <a:p>
            <a:endParaRPr lang="en-GB" sz="2400" dirty="0"/>
          </a:p>
          <a:p>
            <a:r>
              <a:rPr lang="en-GB" sz="2400" dirty="0" smtClean="0"/>
              <a:t>What role does the gravitational attraction and elastic forces have in determining the shape of a planetary body?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437"/>
            <a:ext cx="585537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Body shame those planets</a:t>
            </a:r>
            <a:endParaRPr lang="en-US" sz="3200" u="sng" dirty="0"/>
          </a:p>
        </p:txBody>
      </p:sp>
      <p:pic>
        <p:nvPicPr>
          <p:cNvPr id="5122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3328901"/>
            <a:ext cx="8810203" cy="3439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74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46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148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1c7zxxh7s0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554892"/>
            <a:ext cx="9142263" cy="512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4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8soMU5cKYE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60960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51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P 1.1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JP 1.1</Template>
  <TotalTime>7945</TotalTime>
  <Words>243</Words>
  <Application>Microsoft Office PowerPoint</Application>
  <PresentationFormat>On-screen Show (4:3)</PresentationFormat>
  <Paragraphs>31</Paragraphs>
  <Slides>12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MS PGothic</vt:lpstr>
      <vt:lpstr>Arial</vt:lpstr>
      <vt:lpstr>Calibri</vt:lpstr>
      <vt:lpstr>Consolas</vt:lpstr>
      <vt:lpstr>Noteworthy Light</vt:lpstr>
      <vt:lpstr>JP 1.1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Pegg</dc:creator>
  <cp:lastModifiedBy>Mr H Barty</cp:lastModifiedBy>
  <cp:revision>61</cp:revision>
  <dcterms:created xsi:type="dcterms:W3CDTF">2011-06-12T19:04:36Z</dcterms:created>
  <dcterms:modified xsi:type="dcterms:W3CDTF">2020-01-20T07:55:14Z</dcterms:modified>
</cp:coreProperties>
</file>