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68" r:id="rId3"/>
    <p:sldId id="256" r:id="rId4"/>
    <p:sldId id="303" r:id="rId5"/>
    <p:sldId id="267" r:id="rId6"/>
    <p:sldId id="259" r:id="rId7"/>
    <p:sldId id="263" r:id="rId8"/>
    <p:sldId id="264"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5" r:id="rId33"/>
    <p:sldId id="292" r:id="rId34"/>
    <p:sldId id="294" r:id="rId35"/>
    <p:sldId id="296" r:id="rId36"/>
    <p:sldId id="297" r:id="rId37"/>
    <p:sldId id="298" r:id="rId38"/>
    <p:sldId id="299" r:id="rId39"/>
    <p:sldId id="300" r:id="rId40"/>
    <p:sldId id="301" r:id="rId41"/>
    <p:sldId id="302" r:id="rId42"/>
    <p:sldId id="29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4" autoAdjust="0"/>
    <p:restoredTop sz="92395" autoAdjust="0"/>
  </p:normalViewPr>
  <p:slideViewPr>
    <p:cSldViewPr>
      <p:cViewPr varScale="1">
        <p:scale>
          <a:sx n="67" d="100"/>
          <a:sy n="67" d="100"/>
        </p:scale>
        <p:origin x="99" y="6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6"/>
    </mc:Choice>
    <mc:Fallback>
      <c:style val="46"/>
    </mc:Fallback>
  </mc:AlternateContent>
  <c:chart>
    <c:autoTitleDeleted val="0"/>
    <c:plotArea>
      <c:layout/>
      <c:scatterChart>
        <c:scatterStyle val="lineMarker"/>
        <c:varyColors val="0"/>
        <c:ser>
          <c:idx val="0"/>
          <c:order val="0"/>
          <c:spPr>
            <a:ln w="47625">
              <a:noFill/>
            </a:ln>
          </c:spPr>
          <c:yVal>
            <c:numRef>
              <c:f>Sheet1!$D$13:$D$28</c:f>
              <c:numCache>
                <c:formatCode>0.0</c:formatCode>
                <c:ptCount val="16"/>
                <c:pt idx="0" formatCode="General">
                  <c:v>18.3</c:v>
                </c:pt>
                <c:pt idx="1">
                  <c:v>18</c:v>
                </c:pt>
                <c:pt idx="2">
                  <c:v>17.8</c:v>
                </c:pt>
                <c:pt idx="3">
                  <c:v>17.600000000000001</c:v>
                </c:pt>
                <c:pt idx="4">
                  <c:v>17.2</c:v>
                </c:pt>
                <c:pt idx="5">
                  <c:v>16.8</c:v>
                </c:pt>
                <c:pt idx="6">
                  <c:v>16.600000000000001</c:v>
                </c:pt>
                <c:pt idx="7">
                  <c:v>16.600000000000001</c:v>
                </c:pt>
                <c:pt idx="8">
                  <c:v>16.5</c:v>
                </c:pt>
                <c:pt idx="9">
                  <c:v>16.399999999999999</c:v>
                </c:pt>
                <c:pt idx="10">
                  <c:v>16.399999999999999</c:v>
                </c:pt>
                <c:pt idx="11">
                  <c:v>16.7</c:v>
                </c:pt>
                <c:pt idx="12">
                  <c:v>16.8</c:v>
                </c:pt>
                <c:pt idx="13">
                  <c:v>17</c:v>
                </c:pt>
                <c:pt idx="14">
                  <c:v>17.2</c:v>
                </c:pt>
                <c:pt idx="15">
                  <c:v>17.600000000000001</c:v>
                </c:pt>
              </c:numCache>
            </c:numRef>
          </c:yVal>
          <c:smooth val="0"/>
          <c:extLst>
            <c:ext xmlns:c16="http://schemas.microsoft.com/office/drawing/2014/chart" uri="{C3380CC4-5D6E-409C-BE32-E72D297353CC}">
              <c16:uniqueId val="{00000000-37B2-402E-9E72-093AC5A45F87}"/>
            </c:ext>
          </c:extLst>
        </c:ser>
        <c:dLbls>
          <c:showLegendKey val="0"/>
          <c:showVal val="0"/>
          <c:showCatName val="0"/>
          <c:showSerName val="0"/>
          <c:showPercent val="0"/>
          <c:showBubbleSize val="0"/>
        </c:dLbls>
        <c:axId val="-744870320"/>
        <c:axId val="-744869776"/>
      </c:scatterChart>
      <c:valAx>
        <c:axId val="-744870320"/>
        <c:scaling>
          <c:orientation val="minMax"/>
        </c:scaling>
        <c:delete val="1"/>
        <c:axPos val="b"/>
        <c:minorGridlines/>
        <c:numFmt formatCode="hh:mm:ss;@" sourceLinked="1"/>
        <c:majorTickMark val="out"/>
        <c:minorTickMark val="none"/>
        <c:tickLblPos val="nextTo"/>
        <c:crossAx val="-744869776"/>
        <c:crosses val="autoZero"/>
        <c:crossBetween val="midCat"/>
      </c:valAx>
      <c:valAx>
        <c:axId val="-744869776"/>
        <c:scaling>
          <c:orientation val="minMax"/>
        </c:scaling>
        <c:delete val="0"/>
        <c:axPos val="l"/>
        <c:minorGridlines/>
        <c:numFmt formatCode="General" sourceLinked="1"/>
        <c:majorTickMark val="out"/>
        <c:minorTickMark val="none"/>
        <c:tickLblPos val="nextTo"/>
        <c:crossAx val="-74487032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70" indent="0" algn="ctr">
              <a:buNone/>
              <a:defRPr>
                <a:solidFill>
                  <a:schemeClr val="tx1">
                    <a:tint val="75000"/>
                  </a:schemeClr>
                </a:solidFill>
              </a:defRPr>
            </a:lvl2pPr>
            <a:lvl3pPr marL="761940" indent="0" algn="ctr">
              <a:buNone/>
              <a:defRPr>
                <a:solidFill>
                  <a:schemeClr val="tx1">
                    <a:tint val="75000"/>
                  </a:schemeClr>
                </a:solidFill>
              </a:defRPr>
            </a:lvl3pPr>
            <a:lvl4pPr marL="1142909" indent="0" algn="ctr">
              <a:buNone/>
              <a:defRPr>
                <a:solidFill>
                  <a:schemeClr val="tx1">
                    <a:tint val="75000"/>
                  </a:schemeClr>
                </a:solidFill>
              </a:defRPr>
            </a:lvl4pPr>
            <a:lvl5pPr marL="1523878" indent="0" algn="ctr">
              <a:buNone/>
              <a:defRPr>
                <a:solidFill>
                  <a:schemeClr val="tx1">
                    <a:tint val="75000"/>
                  </a:schemeClr>
                </a:solidFill>
              </a:defRPr>
            </a:lvl5pPr>
            <a:lvl6pPr marL="1904848" indent="0" algn="ctr">
              <a:buNone/>
              <a:defRPr>
                <a:solidFill>
                  <a:schemeClr val="tx1">
                    <a:tint val="75000"/>
                  </a:schemeClr>
                </a:solidFill>
              </a:defRPr>
            </a:lvl6pPr>
            <a:lvl7pPr marL="2285818" indent="0" algn="ctr">
              <a:buNone/>
              <a:defRPr>
                <a:solidFill>
                  <a:schemeClr val="tx1">
                    <a:tint val="75000"/>
                  </a:schemeClr>
                </a:solidFill>
              </a:defRPr>
            </a:lvl7pPr>
            <a:lvl8pPr marL="2666786" indent="0" algn="ctr">
              <a:buNone/>
              <a:defRPr>
                <a:solidFill>
                  <a:schemeClr val="tx1">
                    <a:tint val="75000"/>
                  </a:schemeClr>
                </a:solidFill>
              </a:defRPr>
            </a:lvl8pPr>
            <a:lvl9pPr marL="3047756"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1225653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30481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16810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9AA7C48-6C86-42C2-AA61-76D6E9200D2E}"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208991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9AA7C48-6C86-42C2-AA61-76D6E9200D2E}"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231460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9AA7C48-6C86-42C2-AA61-76D6E9200D2E}"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3519059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9AA7C48-6C86-42C2-AA61-76D6E9200D2E}" type="datetimeFigureOut">
              <a:rPr lang="en-GB" smtClean="0"/>
              <a:t>20/06/2018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79853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5"/>
            <a:ext cx="4041775"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9AA7C48-6C86-42C2-AA61-76D6E9200D2E}" type="datetimeFigureOut">
              <a:rPr lang="en-GB" smtClean="0"/>
              <a:t>20/06/2018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274011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9AA7C48-6C86-42C2-AA61-76D6E9200D2E}" type="datetimeFigureOut">
              <a:rPr lang="en-GB" smtClean="0"/>
              <a:t>20/06/2018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844217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A7C48-6C86-42C2-AA61-76D6E9200D2E}" type="datetimeFigureOut">
              <a:rPr lang="en-GB" smtClean="0"/>
              <a:t>20/06/2018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69311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4"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102"/>
            <a:ext cx="300831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9AA7C48-6C86-42C2-AA61-76D6E9200D2E}" type="datetimeFigureOut">
              <a:rPr lang="en-GB" smtClean="0"/>
              <a:t>20/06/2018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70970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3193883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9AA7C48-6C86-42C2-AA61-76D6E9200D2E}" type="datetimeFigureOut">
              <a:rPr lang="en-GB" smtClean="0"/>
              <a:t>20/06/2018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1868201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9AA7C48-6C86-42C2-AA61-76D6E9200D2E}"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50850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9AA7C48-6C86-42C2-AA61-76D6E9200D2E}"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620421-D068-4B42-B7C1-08CF1322EFF5}" type="slidenum">
              <a:rPr lang="en-GB" smtClean="0"/>
              <a:t>‹#›</a:t>
            </a:fld>
            <a:endParaRPr lang="en-GB"/>
          </a:p>
        </p:txBody>
      </p:sp>
    </p:spTree>
    <p:extLst>
      <p:ext uri="{BB962C8B-B14F-4D97-AF65-F5344CB8AC3E}">
        <p14:creationId xmlns:p14="http://schemas.microsoft.com/office/powerpoint/2010/main" val="359007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6"/>
          </a:xfrm>
        </p:spPr>
        <p:txBody>
          <a:bodyPr anchor="t"/>
          <a:lstStyle>
            <a:lvl1pPr algn="l">
              <a:defRPr sz="3300" b="1" cap="all"/>
            </a:lvl1pPr>
          </a:lstStyle>
          <a:p>
            <a:r>
              <a:rPr lang="en-GB" smtClean="0"/>
              <a:t>Click to edit Master title style</a:t>
            </a:r>
            <a:endParaRPr lang="en-GB"/>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1700">
                <a:solidFill>
                  <a:schemeClr val="tx1">
                    <a:tint val="75000"/>
                  </a:schemeClr>
                </a:solidFill>
              </a:defRPr>
            </a:lvl1pPr>
            <a:lvl2pPr marL="380970" indent="0">
              <a:buNone/>
              <a:defRPr sz="1500">
                <a:solidFill>
                  <a:schemeClr val="tx1">
                    <a:tint val="75000"/>
                  </a:schemeClr>
                </a:solidFill>
              </a:defRPr>
            </a:lvl2pPr>
            <a:lvl3pPr marL="761940" indent="0">
              <a:buNone/>
              <a:defRPr sz="1300">
                <a:solidFill>
                  <a:schemeClr val="tx1">
                    <a:tint val="75000"/>
                  </a:schemeClr>
                </a:solidFill>
              </a:defRPr>
            </a:lvl3pPr>
            <a:lvl4pPr marL="1142909" indent="0">
              <a:buNone/>
              <a:defRPr sz="1200">
                <a:solidFill>
                  <a:schemeClr val="tx1">
                    <a:tint val="75000"/>
                  </a:schemeClr>
                </a:solidFill>
              </a:defRPr>
            </a:lvl4pPr>
            <a:lvl5pPr marL="1523878" indent="0">
              <a:buNone/>
              <a:defRPr sz="1200">
                <a:solidFill>
                  <a:schemeClr val="tx1">
                    <a:tint val="75000"/>
                  </a:schemeClr>
                </a:solidFill>
              </a:defRPr>
            </a:lvl5pPr>
            <a:lvl6pPr marL="1904848" indent="0">
              <a:buNone/>
              <a:defRPr sz="1200">
                <a:solidFill>
                  <a:schemeClr val="tx1">
                    <a:tint val="75000"/>
                  </a:schemeClr>
                </a:solidFill>
              </a:defRPr>
            </a:lvl6pPr>
            <a:lvl7pPr marL="2285818" indent="0">
              <a:buNone/>
              <a:defRPr sz="1200">
                <a:solidFill>
                  <a:schemeClr val="tx1">
                    <a:tint val="75000"/>
                  </a:schemeClr>
                </a:solidFill>
              </a:defRPr>
            </a:lvl7pPr>
            <a:lvl8pPr marL="2666786" indent="0">
              <a:buNone/>
              <a:defRPr sz="1200">
                <a:solidFill>
                  <a:schemeClr val="tx1">
                    <a:tint val="75000"/>
                  </a:schemeClr>
                </a:solidFill>
              </a:defRPr>
            </a:lvl8pPr>
            <a:lvl9pPr marL="3047756" indent="0">
              <a:buNone/>
              <a:defRPr sz="12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412772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333500"/>
            <a:ext cx="4038600" cy="377190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333500"/>
            <a:ext cx="4038600" cy="377190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328270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000" b="1"/>
            </a:lvl1pPr>
            <a:lvl2pPr marL="380970" indent="0">
              <a:buNone/>
              <a:defRPr sz="1700" b="1"/>
            </a:lvl2pPr>
            <a:lvl3pPr marL="761940" indent="0">
              <a:buNone/>
              <a:defRPr sz="1500" b="1"/>
            </a:lvl3pPr>
            <a:lvl4pPr marL="1142909" indent="0">
              <a:buNone/>
              <a:defRPr sz="1300" b="1"/>
            </a:lvl4pPr>
            <a:lvl5pPr marL="1523878" indent="0">
              <a:buNone/>
              <a:defRPr sz="1300" b="1"/>
            </a:lvl5pPr>
            <a:lvl6pPr marL="1904848" indent="0">
              <a:buNone/>
              <a:defRPr sz="1300" b="1"/>
            </a:lvl6pPr>
            <a:lvl7pPr marL="2285818" indent="0">
              <a:buNone/>
              <a:defRPr sz="1300" b="1"/>
            </a:lvl7pPr>
            <a:lvl8pPr marL="2666786" indent="0">
              <a:buNone/>
              <a:defRPr sz="1300" b="1"/>
            </a:lvl8pPr>
            <a:lvl9pPr marL="3047756" indent="0">
              <a:buNone/>
              <a:defRPr sz="13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9" y="1535116"/>
            <a:ext cx="4041775" cy="639762"/>
          </a:xfrm>
        </p:spPr>
        <p:txBody>
          <a:bodyPr anchor="b"/>
          <a:lstStyle>
            <a:lvl1pPr marL="0" indent="0">
              <a:buNone/>
              <a:defRPr sz="2000" b="1"/>
            </a:lvl1pPr>
            <a:lvl2pPr marL="380970" indent="0">
              <a:buNone/>
              <a:defRPr sz="1700" b="1"/>
            </a:lvl2pPr>
            <a:lvl3pPr marL="761940" indent="0">
              <a:buNone/>
              <a:defRPr sz="1500" b="1"/>
            </a:lvl3pPr>
            <a:lvl4pPr marL="1142909" indent="0">
              <a:buNone/>
              <a:defRPr sz="1300" b="1"/>
            </a:lvl4pPr>
            <a:lvl5pPr marL="1523878" indent="0">
              <a:buNone/>
              <a:defRPr sz="1300" b="1"/>
            </a:lvl5pPr>
            <a:lvl6pPr marL="1904848" indent="0">
              <a:buNone/>
              <a:defRPr sz="1300" b="1"/>
            </a:lvl6pPr>
            <a:lvl7pPr marL="2285818" indent="0">
              <a:buNone/>
              <a:defRPr sz="1300" b="1"/>
            </a:lvl7pPr>
            <a:lvl8pPr marL="2666786" indent="0">
              <a:buNone/>
              <a:defRPr sz="1300" b="1"/>
            </a:lvl8pPr>
            <a:lvl9pPr marL="3047756" indent="0">
              <a:buNone/>
              <a:defRPr sz="13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208093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319430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11261429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3"/>
            <a:ext cx="3008314" cy="1162050"/>
          </a:xfrm>
        </p:spPr>
        <p:txBody>
          <a:bodyPr anchor="b"/>
          <a:lstStyle>
            <a:lvl1pPr algn="l">
              <a:defRPr sz="17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3" y="1435103"/>
            <a:ext cx="3008314" cy="4691063"/>
          </a:xfrm>
        </p:spPr>
        <p:txBody>
          <a:bodyPr/>
          <a:lstStyle>
            <a:lvl1pPr marL="0" indent="0">
              <a:buNone/>
              <a:defRPr sz="1200"/>
            </a:lvl1pPr>
            <a:lvl2pPr marL="380970" indent="0">
              <a:buNone/>
              <a:defRPr sz="1000"/>
            </a:lvl2pPr>
            <a:lvl3pPr marL="761940" indent="0">
              <a:buNone/>
              <a:defRPr sz="800"/>
            </a:lvl3pPr>
            <a:lvl4pPr marL="1142909" indent="0">
              <a:buNone/>
              <a:defRPr sz="800"/>
            </a:lvl4pPr>
            <a:lvl5pPr marL="1523878" indent="0">
              <a:buNone/>
              <a:defRPr sz="800"/>
            </a:lvl5pPr>
            <a:lvl6pPr marL="1904848" indent="0">
              <a:buNone/>
              <a:defRPr sz="800"/>
            </a:lvl6pPr>
            <a:lvl7pPr marL="2285818" indent="0">
              <a:buNone/>
              <a:defRPr sz="800"/>
            </a:lvl7pPr>
            <a:lvl8pPr marL="2666786" indent="0">
              <a:buNone/>
              <a:defRPr sz="800"/>
            </a:lvl8pPr>
            <a:lvl9pPr marL="3047756" indent="0">
              <a:buNone/>
              <a:defRPr sz="8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73609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700"/>
            </a:lvl1pPr>
            <a:lvl2pPr marL="380970" indent="0">
              <a:buNone/>
              <a:defRPr sz="2300"/>
            </a:lvl2pPr>
            <a:lvl3pPr marL="761940" indent="0">
              <a:buNone/>
              <a:defRPr sz="2000"/>
            </a:lvl3pPr>
            <a:lvl4pPr marL="1142909" indent="0">
              <a:buNone/>
              <a:defRPr sz="1700"/>
            </a:lvl4pPr>
            <a:lvl5pPr marL="1523878" indent="0">
              <a:buNone/>
              <a:defRPr sz="1700"/>
            </a:lvl5pPr>
            <a:lvl6pPr marL="1904848" indent="0">
              <a:buNone/>
              <a:defRPr sz="1700"/>
            </a:lvl6pPr>
            <a:lvl7pPr marL="2285818" indent="0">
              <a:buNone/>
              <a:defRPr sz="1700"/>
            </a:lvl7pPr>
            <a:lvl8pPr marL="2666786" indent="0">
              <a:buNone/>
              <a:defRPr sz="1700"/>
            </a:lvl8pPr>
            <a:lvl9pPr marL="3047756" indent="0">
              <a:buNone/>
              <a:defRPr sz="17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00"/>
            </a:lvl1pPr>
            <a:lvl2pPr marL="380970" indent="0">
              <a:buNone/>
              <a:defRPr sz="1000"/>
            </a:lvl2pPr>
            <a:lvl3pPr marL="761940" indent="0">
              <a:buNone/>
              <a:defRPr sz="800"/>
            </a:lvl3pPr>
            <a:lvl4pPr marL="1142909" indent="0">
              <a:buNone/>
              <a:defRPr sz="800"/>
            </a:lvl4pPr>
            <a:lvl5pPr marL="1523878" indent="0">
              <a:buNone/>
              <a:defRPr sz="800"/>
            </a:lvl5pPr>
            <a:lvl6pPr marL="1904848" indent="0">
              <a:buNone/>
              <a:defRPr sz="800"/>
            </a:lvl6pPr>
            <a:lvl7pPr marL="2285818" indent="0">
              <a:buNone/>
              <a:defRPr sz="800"/>
            </a:lvl7pPr>
            <a:lvl8pPr marL="2666786" indent="0">
              <a:buNone/>
              <a:defRPr sz="800"/>
            </a:lvl8pPr>
            <a:lvl9pPr marL="3047756" indent="0">
              <a:buNone/>
              <a:defRPr sz="8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C9AA7C48-6C86-42C2-AA61-76D6E9200D2E}" type="datetimeFigureOut">
              <a:rPr lang="en-GB" smtClean="0"/>
              <a:t>19/06/2018</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242375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3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ctr" anchorCtr="0" compatLnSpc="1">
            <a:prstTxWarp prst="textNoShape">
              <a:avLst/>
            </a:prstTxWarp>
          </a:bodyPr>
          <a:lstStyle/>
          <a:p>
            <a:pPr lvl="0"/>
            <a:r>
              <a:rPr lang="en-GB" smtClean="0"/>
              <a:t>Click to edit Master title style</a:t>
            </a:r>
            <a:endParaRPr lang="en-GB" dirty="0" smtClean="0"/>
          </a:p>
        </p:txBody>
      </p:sp>
      <p:sp>
        <p:nvSpPr>
          <p:cNvPr id="3075" name="Text Placeholder 2"/>
          <p:cNvSpPr>
            <a:spLocks noGrp="1"/>
          </p:cNvSpPr>
          <p:nvPr>
            <p:ph type="body" idx="1"/>
          </p:nvPr>
        </p:nvSpPr>
        <p:spPr bwMode="auto">
          <a:xfrm>
            <a:off x="457200" y="1600200"/>
            <a:ext cx="82296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
        <p:nvSpPr>
          <p:cNvPr id="4" name="Date Placeholder 3"/>
          <p:cNvSpPr>
            <a:spLocks noGrp="1"/>
          </p:cNvSpPr>
          <p:nvPr>
            <p:ph type="dt" sz="half" idx="2"/>
          </p:nvPr>
        </p:nvSpPr>
        <p:spPr>
          <a:xfrm>
            <a:off x="457200" y="6356986"/>
            <a:ext cx="2133600" cy="363854"/>
          </a:xfrm>
          <a:prstGeom prst="rect">
            <a:avLst/>
          </a:prstGeom>
        </p:spPr>
        <p:txBody>
          <a:bodyPr vert="horz" lIns="109728" tIns="54864" rIns="109728" bIns="54864" rtlCol="0" anchor="ctr"/>
          <a:lstStyle>
            <a:lvl1pPr algn="l" fontAlgn="auto">
              <a:spcBef>
                <a:spcPts val="0"/>
              </a:spcBef>
              <a:spcAft>
                <a:spcPts val="0"/>
              </a:spcAft>
              <a:defRPr sz="1000">
                <a:solidFill>
                  <a:schemeClr val="tx1">
                    <a:tint val="75000"/>
                  </a:schemeClr>
                </a:solidFill>
                <a:latin typeface="Consolas" panose="020B0609020204030204" pitchFamily="49" charset="0"/>
                <a:cs typeface="+mn-cs"/>
              </a:defRPr>
            </a:lvl1pPr>
          </a:lstStyle>
          <a:p>
            <a:fld id="{C9AA7C48-6C86-42C2-AA61-76D6E9200D2E}" type="datetimeFigureOut">
              <a:rPr lang="en-GB" smtClean="0"/>
              <a:t>19/06/2018</a:t>
            </a:fld>
            <a:endParaRPr lang="en-GB"/>
          </a:p>
        </p:txBody>
      </p:sp>
      <p:sp>
        <p:nvSpPr>
          <p:cNvPr id="5" name="Footer Placeholder 4"/>
          <p:cNvSpPr>
            <a:spLocks noGrp="1"/>
          </p:cNvSpPr>
          <p:nvPr>
            <p:ph type="ftr" sz="quarter" idx="3"/>
          </p:nvPr>
        </p:nvSpPr>
        <p:spPr>
          <a:xfrm>
            <a:off x="3124200" y="6356986"/>
            <a:ext cx="2895600" cy="363854"/>
          </a:xfrm>
          <a:prstGeom prst="rect">
            <a:avLst/>
          </a:prstGeom>
        </p:spPr>
        <p:txBody>
          <a:bodyPr vert="horz" lIns="109728" tIns="54864" rIns="109728" bIns="54864" rtlCol="0" anchor="ctr"/>
          <a:lstStyle>
            <a:lvl1pPr algn="ctr" fontAlgn="auto">
              <a:spcBef>
                <a:spcPts val="0"/>
              </a:spcBef>
              <a:spcAft>
                <a:spcPts val="0"/>
              </a:spcAft>
              <a:defRPr sz="1000">
                <a:solidFill>
                  <a:schemeClr val="tx1">
                    <a:tint val="75000"/>
                  </a:schemeClr>
                </a:solidFill>
                <a:latin typeface="Consolas" panose="020B0609020204030204" pitchFamily="49" charset="0"/>
                <a:cs typeface="+mn-cs"/>
              </a:defRPr>
            </a:lvl1pPr>
          </a:lstStyle>
          <a:p>
            <a:endParaRPr lang="en-GB"/>
          </a:p>
        </p:txBody>
      </p:sp>
      <p:sp>
        <p:nvSpPr>
          <p:cNvPr id="6" name="Slide Number Placeholder 5"/>
          <p:cNvSpPr>
            <a:spLocks noGrp="1"/>
          </p:cNvSpPr>
          <p:nvPr>
            <p:ph type="sldNum" sz="quarter" idx="4"/>
          </p:nvPr>
        </p:nvSpPr>
        <p:spPr>
          <a:xfrm>
            <a:off x="6553200" y="6356986"/>
            <a:ext cx="2133600" cy="363854"/>
          </a:xfrm>
          <a:prstGeom prst="rect">
            <a:avLst/>
          </a:prstGeom>
        </p:spPr>
        <p:txBody>
          <a:bodyPr vert="horz" lIns="109728" tIns="54864" rIns="109728" bIns="54864" rtlCol="0" anchor="ctr"/>
          <a:lstStyle>
            <a:lvl1pPr algn="r" fontAlgn="auto">
              <a:spcBef>
                <a:spcPts val="0"/>
              </a:spcBef>
              <a:spcAft>
                <a:spcPts val="0"/>
              </a:spcAft>
              <a:defRPr sz="1000">
                <a:solidFill>
                  <a:schemeClr val="tx1">
                    <a:tint val="75000"/>
                  </a:schemeClr>
                </a:solidFill>
                <a:latin typeface="Consolas" panose="020B0609020204030204" pitchFamily="49" charset="0"/>
                <a:cs typeface="+mn-cs"/>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1279464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3700" kern="1200">
          <a:solidFill>
            <a:schemeClr val="tx1"/>
          </a:solidFill>
          <a:latin typeface="Consolas" panose="020B0609020204030204" pitchFamily="49" charset="0"/>
          <a:ea typeface="+mj-ea"/>
          <a:cs typeface="+mj-cs"/>
        </a:defRPr>
      </a:lvl1pPr>
      <a:lvl2pPr algn="ctr" rtl="0" eaLnBrk="1" fontAlgn="base" hangingPunct="1">
        <a:spcBef>
          <a:spcPct val="0"/>
        </a:spcBef>
        <a:spcAft>
          <a:spcPct val="0"/>
        </a:spcAft>
        <a:defRPr sz="3700">
          <a:solidFill>
            <a:schemeClr val="tx1"/>
          </a:solidFill>
          <a:latin typeface="Calibri" pitchFamily="34" charset="0"/>
        </a:defRPr>
      </a:lvl2pPr>
      <a:lvl3pPr algn="ctr" rtl="0" eaLnBrk="1" fontAlgn="base" hangingPunct="1">
        <a:spcBef>
          <a:spcPct val="0"/>
        </a:spcBef>
        <a:spcAft>
          <a:spcPct val="0"/>
        </a:spcAft>
        <a:defRPr sz="3700">
          <a:solidFill>
            <a:schemeClr val="tx1"/>
          </a:solidFill>
          <a:latin typeface="Calibri" pitchFamily="34" charset="0"/>
        </a:defRPr>
      </a:lvl3pPr>
      <a:lvl4pPr algn="ctr" rtl="0" eaLnBrk="1" fontAlgn="base" hangingPunct="1">
        <a:spcBef>
          <a:spcPct val="0"/>
        </a:spcBef>
        <a:spcAft>
          <a:spcPct val="0"/>
        </a:spcAft>
        <a:defRPr sz="3700">
          <a:solidFill>
            <a:schemeClr val="tx1"/>
          </a:solidFill>
          <a:latin typeface="Calibri" pitchFamily="34" charset="0"/>
        </a:defRPr>
      </a:lvl4pPr>
      <a:lvl5pPr algn="ctr" rtl="0" eaLnBrk="1" fontAlgn="base" hangingPunct="1">
        <a:spcBef>
          <a:spcPct val="0"/>
        </a:spcBef>
        <a:spcAft>
          <a:spcPct val="0"/>
        </a:spcAft>
        <a:defRPr sz="3700">
          <a:solidFill>
            <a:schemeClr val="tx1"/>
          </a:solidFill>
          <a:latin typeface="Calibri" pitchFamily="34" charset="0"/>
        </a:defRPr>
      </a:lvl5pPr>
      <a:lvl6pPr marL="380970" algn="ctr" rtl="0" eaLnBrk="1" fontAlgn="base" hangingPunct="1">
        <a:spcBef>
          <a:spcPct val="0"/>
        </a:spcBef>
        <a:spcAft>
          <a:spcPct val="0"/>
        </a:spcAft>
        <a:defRPr sz="3700">
          <a:solidFill>
            <a:schemeClr val="tx1"/>
          </a:solidFill>
          <a:latin typeface="Calibri" pitchFamily="34" charset="0"/>
        </a:defRPr>
      </a:lvl6pPr>
      <a:lvl7pPr marL="761940" algn="ctr" rtl="0" eaLnBrk="1" fontAlgn="base" hangingPunct="1">
        <a:spcBef>
          <a:spcPct val="0"/>
        </a:spcBef>
        <a:spcAft>
          <a:spcPct val="0"/>
        </a:spcAft>
        <a:defRPr sz="3700">
          <a:solidFill>
            <a:schemeClr val="tx1"/>
          </a:solidFill>
          <a:latin typeface="Calibri" pitchFamily="34" charset="0"/>
        </a:defRPr>
      </a:lvl7pPr>
      <a:lvl8pPr marL="1142909" algn="ctr" rtl="0" eaLnBrk="1" fontAlgn="base" hangingPunct="1">
        <a:spcBef>
          <a:spcPct val="0"/>
        </a:spcBef>
        <a:spcAft>
          <a:spcPct val="0"/>
        </a:spcAft>
        <a:defRPr sz="3700">
          <a:solidFill>
            <a:schemeClr val="tx1"/>
          </a:solidFill>
          <a:latin typeface="Calibri" pitchFamily="34" charset="0"/>
        </a:defRPr>
      </a:lvl8pPr>
      <a:lvl9pPr marL="1523878" algn="ctr" rtl="0" eaLnBrk="1" fontAlgn="base" hangingPunct="1">
        <a:spcBef>
          <a:spcPct val="0"/>
        </a:spcBef>
        <a:spcAft>
          <a:spcPct val="0"/>
        </a:spcAft>
        <a:defRPr sz="3700">
          <a:solidFill>
            <a:schemeClr val="tx1"/>
          </a:solidFill>
          <a:latin typeface="Calibri" pitchFamily="34" charset="0"/>
        </a:defRPr>
      </a:lvl9pPr>
    </p:titleStyle>
    <p:bodyStyle>
      <a:lvl1pPr marL="285727" indent="-285727" algn="l" rtl="0" eaLnBrk="1" fontAlgn="base" hangingPunct="1">
        <a:spcBef>
          <a:spcPct val="20000"/>
        </a:spcBef>
        <a:spcAft>
          <a:spcPct val="0"/>
        </a:spcAft>
        <a:buFont typeface="Arial" charset="0"/>
        <a:buChar char="•"/>
        <a:defRPr sz="2700" kern="1200">
          <a:solidFill>
            <a:schemeClr val="tx1"/>
          </a:solidFill>
          <a:latin typeface="Consolas" panose="020B0609020204030204" pitchFamily="49" charset="0"/>
          <a:ea typeface="+mn-ea"/>
          <a:cs typeface="+mn-cs"/>
        </a:defRPr>
      </a:lvl1pPr>
      <a:lvl2pPr marL="619075" indent="-238105" algn="l" rtl="0" eaLnBrk="1" fontAlgn="base" hangingPunct="1">
        <a:spcBef>
          <a:spcPct val="20000"/>
        </a:spcBef>
        <a:spcAft>
          <a:spcPct val="0"/>
        </a:spcAft>
        <a:buFont typeface="Arial" charset="0"/>
        <a:buChar char="–"/>
        <a:defRPr sz="2300" kern="1200">
          <a:solidFill>
            <a:schemeClr val="tx1"/>
          </a:solidFill>
          <a:latin typeface="Consolas" panose="020B0609020204030204" pitchFamily="49" charset="0"/>
          <a:ea typeface="+mn-ea"/>
          <a:cs typeface="+mn-cs"/>
        </a:defRPr>
      </a:lvl2pPr>
      <a:lvl3pPr marL="952424" indent="-190484" algn="l" rtl="0" eaLnBrk="1" fontAlgn="base" hangingPunct="1">
        <a:spcBef>
          <a:spcPct val="20000"/>
        </a:spcBef>
        <a:spcAft>
          <a:spcPct val="0"/>
        </a:spcAft>
        <a:buFont typeface="Arial" charset="0"/>
        <a:buChar char="•"/>
        <a:defRPr sz="2000" kern="1200">
          <a:solidFill>
            <a:schemeClr val="tx1"/>
          </a:solidFill>
          <a:latin typeface="Consolas" panose="020B0609020204030204" pitchFamily="49" charset="0"/>
          <a:ea typeface="+mn-ea"/>
          <a:cs typeface="+mn-cs"/>
        </a:defRPr>
      </a:lvl3pPr>
      <a:lvl4pPr marL="1333393" indent="-190484" algn="l" rtl="0" eaLnBrk="1" fontAlgn="base" hangingPunct="1">
        <a:spcBef>
          <a:spcPct val="20000"/>
        </a:spcBef>
        <a:spcAft>
          <a:spcPct val="0"/>
        </a:spcAft>
        <a:buFont typeface="Arial" charset="0"/>
        <a:buChar char="–"/>
        <a:defRPr sz="1700" kern="1200">
          <a:solidFill>
            <a:schemeClr val="tx1"/>
          </a:solidFill>
          <a:latin typeface="Consolas" panose="020B0609020204030204" pitchFamily="49" charset="0"/>
          <a:ea typeface="+mn-ea"/>
          <a:cs typeface="+mn-cs"/>
        </a:defRPr>
      </a:lvl4pPr>
      <a:lvl5pPr marL="1714362" indent="-190484" algn="l" rtl="0" eaLnBrk="1" fontAlgn="base" hangingPunct="1">
        <a:spcBef>
          <a:spcPct val="20000"/>
        </a:spcBef>
        <a:spcAft>
          <a:spcPct val="0"/>
        </a:spcAft>
        <a:buFont typeface="Arial" charset="0"/>
        <a:buChar char="»"/>
        <a:defRPr sz="1700" kern="1200">
          <a:solidFill>
            <a:schemeClr val="tx1"/>
          </a:solidFill>
          <a:latin typeface="Consolas" panose="020B0609020204030204" pitchFamily="49" charset="0"/>
          <a:ea typeface="+mn-ea"/>
          <a:cs typeface="+mn-cs"/>
        </a:defRPr>
      </a:lvl5pPr>
      <a:lvl6pPr marL="2095332" indent="-190484" algn="l" defTabSz="76194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6302" indent="-190484" algn="l" defTabSz="76194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7272" indent="-190484" algn="l" defTabSz="76194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8241" indent="-190484" algn="l" defTabSz="76194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9"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6"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A7C48-6C86-42C2-AA61-76D6E9200D2E}" type="datetimeFigureOut">
              <a:rPr lang="en-GB" smtClean="0"/>
              <a:t>20/06/2018</a:t>
            </a:fld>
            <a:endParaRPr lang="en-GB"/>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20421-D068-4B42-B7C1-08CF1322EFF5}" type="slidenum">
              <a:rPr lang="en-GB" smtClean="0"/>
              <a:t>‹#›</a:t>
            </a:fld>
            <a:endParaRPr lang="en-GB"/>
          </a:p>
        </p:txBody>
      </p:sp>
    </p:spTree>
    <p:extLst>
      <p:ext uri="{BB962C8B-B14F-4D97-AF65-F5344CB8AC3E}">
        <p14:creationId xmlns:p14="http://schemas.microsoft.com/office/powerpoint/2010/main" val="3574250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182"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www.timeanddate.com/time/how-do-atomic-clocks-work.html" TargetMode="External"/><Relationship Id="rId2" Type="http://schemas.openxmlformats.org/officeDocument/2006/relationships/hyperlink" Target="https://www.timeanddate.com/time/international-atomic-time.html" TargetMode="External"/><Relationship Id="rId1" Type="http://schemas.openxmlformats.org/officeDocument/2006/relationships/slideLayout" Target="../slideLayouts/slideLayout18.xml"/><Relationship Id="rId5" Type="http://schemas.openxmlformats.org/officeDocument/2006/relationships/hyperlink" Target="https://www.timeanddate.com/time/earth-rotation.html" TargetMode="External"/><Relationship Id="rId4" Type="http://schemas.openxmlformats.org/officeDocument/2006/relationships/hyperlink" Target="https://www.timeanddate.com/time/universal-tim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cudl.lib.cam.ac.uk/search?keyword=Greenwich" TargetMode="External"/><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8.xml"/><Relationship Id="rId1" Type="http://schemas.openxmlformats.org/officeDocument/2006/relationships/video" Target="https://www.youtube.com/embed/bSIUo4USvq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16632"/>
            <a:ext cx="7772400" cy="963542"/>
          </a:xfrm>
        </p:spPr>
        <p:txBody>
          <a:bodyPr/>
          <a:lstStyle/>
          <a:p>
            <a:r>
              <a:rPr lang="en-GB" dirty="0" smtClean="0">
                <a:solidFill>
                  <a:srgbClr val="002060"/>
                </a:solidFill>
              </a:rPr>
              <a:t>Sun Dials, Shadow Sticks and Chronometers</a:t>
            </a:r>
            <a:endParaRPr lang="en-GB" dirty="0">
              <a:solidFill>
                <a:srgbClr val="002060"/>
              </a:solidFill>
            </a:endParaRPr>
          </a:p>
        </p:txBody>
      </p:sp>
      <p:sp>
        <p:nvSpPr>
          <p:cNvPr id="3" name="Subtitle 2"/>
          <p:cNvSpPr>
            <a:spLocks noGrp="1"/>
          </p:cNvSpPr>
          <p:nvPr>
            <p:ph type="subTitle" idx="1"/>
          </p:nvPr>
        </p:nvSpPr>
        <p:spPr>
          <a:xfrm>
            <a:off x="66560" y="1268760"/>
            <a:ext cx="9036496" cy="1440160"/>
          </a:xfrm>
        </p:spPr>
        <p:txBody>
          <a:bodyPr/>
          <a:lstStyle/>
          <a:p>
            <a:r>
              <a:rPr lang="en-GB" dirty="0" smtClean="0">
                <a:solidFill>
                  <a:srgbClr val="002060"/>
                </a:solidFill>
              </a:rPr>
              <a:t>How do we tell the time?  When is Noon? </a:t>
            </a:r>
          </a:p>
          <a:p>
            <a:r>
              <a:rPr lang="en-GB" dirty="0" smtClean="0">
                <a:solidFill>
                  <a:srgbClr val="002060"/>
                </a:solidFill>
              </a:rPr>
              <a:t>When it is Noon in London what time is it in New York? </a:t>
            </a:r>
            <a:endParaRPr lang="en-GB" dirty="0">
              <a:solidFill>
                <a:srgbClr val="002060"/>
              </a:solidFill>
            </a:endParaRPr>
          </a:p>
        </p:txBody>
      </p:sp>
      <p:pic>
        <p:nvPicPr>
          <p:cNvPr id="4" name="Picture 2" descr="Image result for shadow sticks sundi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420888"/>
            <a:ext cx="375590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hronome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719829"/>
            <a:ext cx="3882984" cy="41381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und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140968"/>
            <a:ext cx="3914800" cy="302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288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978" y="8424"/>
            <a:ext cx="4159313" cy="609398"/>
          </a:xfrm>
          <a:prstGeom prst="rect">
            <a:avLst/>
          </a:prstGeom>
        </p:spPr>
        <p:txBody>
          <a:bodyPr wrap="square">
            <a:spAutoFit/>
          </a:bodyPr>
          <a:lstStyle/>
          <a:p>
            <a:pPr defTabSz="1097280"/>
            <a:r>
              <a:rPr lang="en-US" sz="3360" u="sng" dirty="0">
                <a:solidFill>
                  <a:prstClr val="black"/>
                </a:solidFill>
                <a:latin typeface="Trebuchet MS"/>
              </a:rPr>
              <a:t>Polar view</a:t>
            </a:r>
          </a:p>
        </p:txBody>
      </p:sp>
      <p:pic>
        <p:nvPicPr>
          <p:cNvPr id="3" name="Picture 2"/>
          <p:cNvPicPr>
            <a:picLocks noChangeAspect="1"/>
          </p:cNvPicPr>
          <p:nvPr/>
        </p:nvPicPr>
        <p:blipFill>
          <a:blip r:embed="rId2"/>
          <a:stretch>
            <a:fillRect/>
          </a:stretch>
        </p:blipFill>
        <p:spPr>
          <a:xfrm>
            <a:off x="335433" y="2964507"/>
            <a:ext cx="2004320" cy="2535932"/>
          </a:xfrm>
          <a:prstGeom prst="rect">
            <a:avLst/>
          </a:prstGeom>
        </p:spPr>
      </p:pic>
      <p:pic>
        <p:nvPicPr>
          <p:cNvPr id="4" name="Picture 3"/>
          <p:cNvPicPr>
            <a:picLocks noChangeAspect="1"/>
          </p:cNvPicPr>
          <p:nvPr/>
        </p:nvPicPr>
        <p:blipFill>
          <a:blip r:embed="rId3"/>
          <a:stretch>
            <a:fillRect/>
          </a:stretch>
        </p:blipFill>
        <p:spPr>
          <a:xfrm>
            <a:off x="2301345" y="2964507"/>
            <a:ext cx="2007046" cy="2539379"/>
          </a:xfrm>
          <a:prstGeom prst="rect">
            <a:avLst/>
          </a:prstGeom>
        </p:spPr>
      </p:pic>
      <p:pic>
        <p:nvPicPr>
          <p:cNvPr id="5" name="Picture 4"/>
          <p:cNvPicPr>
            <a:picLocks noChangeAspect="1"/>
          </p:cNvPicPr>
          <p:nvPr/>
        </p:nvPicPr>
        <p:blipFill>
          <a:blip r:embed="rId4"/>
          <a:stretch>
            <a:fillRect/>
          </a:stretch>
        </p:blipFill>
        <p:spPr>
          <a:xfrm>
            <a:off x="4308391" y="2911696"/>
            <a:ext cx="1991950" cy="2520280"/>
          </a:xfrm>
          <a:prstGeom prst="rect">
            <a:avLst/>
          </a:prstGeom>
        </p:spPr>
      </p:pic>
      <p:pic>
        <p:nvPicPr>
          <p:cNvPr id="6" name="Picture 5"/>
          <p:cNvPicPr>
            <a:picLocks noChangeAspect="1"/>
          </p:cNvPicPr>
          <p:nvPr/>
        </p:nvPicPr>
        <p:blipFill>
          <a:blip r:embed="rId5"/>
          <a:stretch>
            <a:fillRect/>
          </a:stretch>
        </p:blipFill>
        <p:spPr>
          <a:xfrm>
            <a:off x="6429263" y="3060791"/>
            <a:ext cx="1878124" cy="2376264"/>
          </a:xfrm>
          <a:prstGeom prst="rect">
            <a:avLst/>
          </a:prstGeom>
        </p:spPr>
      </p:pic>
      <p:sp>
        <p:nvSpPr>
          <p:cNvPr id="7" name="Rectangle 6"/>
          <p:cNvSpPr/>
          <p:nvPr/>
        </p:nvSpPr>
        <p:spPr>
          <a:xfrm>
            <a:off x="258196" y="636288"/>
            <a:ext cx="8100392" cy="1865126"/>
          </a:xfrm>
          <a:prstGeom prst="rect">
            <a:avLst/>
          </a:prstGeom>
        </p:spPr>
        <p:txBody>
          <a:bodyPr wrap="square">
            <a:spAutoFit/>
          </a:bodyPr>
          <a:lstStyle/>
          <a:p>
            <a:pPr defTabSz="1097280"/>
            <a:r>
              <a:rPr lang="en-US" sz="2880" dirty="0">
                <a:solidFill>
                  <a:prstClr val="black"/>
                </a:solidFill>
                <a:latin typeface="Trebuchet MS"/>
              </a:rPr>
              <a:t>Four views of the Earth as seen from the camera pointing downward from above the north pole. In these images the Earth is rotating with a stationary Sun.</a:t>
            </a:r>
          </a:p>
        </p:txBody>
      </p:sp>
    </p:spTree>
    <p:extLst>
      <p:ext uri="{BB962C8B-B14F-4D97-AF65-F5344CB8AC3E}">
        <p14:creationId xmlns:p14="http://schemas.microsoft.com/office/powerpoint/2010/main" val="23632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63501"/>
            <a:ext cx="5522506" cy="683264"/>
          </a:xfrm>
          <a:prstGeom prst="rect">
            <a:avLst/>
          </a:prstGeom>
        </p:spPr>
        <p:txBody>
          <a:bodyPr wrap="square">
            <a:spAutoFit/>
          </a:bodyPr>
          <a:lstStyle/>
          <a:p>
            <a:pPr defTabSz="1097280"/>
            <a:r>
              <a:rPr lang="en-US" sz="3840" u="sng" dirty="0">
                <a:solidFill>
                  <a:prstClr val="black"/>
                </a:solidFill>
                <a:latin typeface="Trebuchet MS"/>
              </a:rPr>
              <a:t>The Equatorial Sundial</a:t>
            </a:r>
          </a:p>
        </p:txBody>
      </p:sp>
      <p:sp>
        <p:nvSpPr>
          <p:cNvPr id="3" name="Rectangle 2"/>
          <p:cNvSpPr/>
          <p:nvPr/>
        </p:nvSpPr>
        <p:spPr>
          <a:xfrm>
            <a:off x="78701" y="765230"/>
            <a:ext cx="8784976" cy="1569660"/>
          </a:xfrm>
          <a:prstGeom prst="rect">
            <a:avLst/>
          </a:prstGeom>
        </p:spPr>
        <p:txBody>
          <a:bodyPr wrap="square">
            <a:spAutoFit/>
          </a:bodyPr>
          <a:lstStyle/>
          <a:p>
            <a:pPr defTabSz="1097280"/>
            <a:r>
              <a:rPr lang="en-US" sz="2400" dirty="0">
                <a:solidFill>
                  <a:prstClr val="black"/>
                </a:solidFill>
                <a:latin typeface="Trebuchet MS"/>
              </a:rPr>
              <a:t>It may be surprising that the sundial we visualized at the North Pole is actually referred to as an EQUATORIAL sundial.  This is because it is parallel with the Plane of the Equator.</a:t>
            </a:r>
          </a:p>
        </p:txBody>
      </p:sp>
      <p:pic>
        <p:nvPicPr>
          <p:cNvPr id="4" name="Picture 3"/>
          <p:cNvPicPr>
            <a:picLocks noChangeAspect="1"/>
          </p:cNvPicPr>
          <p:nvPr/>
        </p:nvPicPr>
        <p:blipFill rotWithShape="1">
          <a:blip r:embed="rId2"/>
          <a:srcRect l="2559" t="4294" r="5290" b="4779"/>
          <a:stretch/>
        </p:blipFill>
        <p:spPr>
          <a:xfrm>
            <a:off x="2843810" y="2041639"/>
            <a:ext cx="4493298" cy="4433684"/>
          </a:xfrm>
          <a:prstGeom prst="rect">
            <a:avLst/>
          </a:prstGeom>
        </p:spPr>
      </p:pic>
    </p:spTree>
    <p:extLst>
      <p:ext uri="{BB962C8B-B14F-4D97-AF65-F5344CB8AC3E}">
        <p14:creationId xmlns:p14="http://schemas.microsoft.com/office/powerpoint/2010/main" val="1438073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007" y="0"/>
            <a:ext cx="6667837" cy="683264"/>
          </a:xfrm>
          <a:prstGeom prst="rect">
            <a:avLst/>
          </a:prstGeom>
        </p:spPr>
        <p:txBody>
          <a:bodyPr wrap="square">
            <a:spAutoFit/>
          </a:bodyPr>
          <a:lstStyle/>
          <a:p>
            <a:pPr defTabSz="1097280"/>
            <a:r>
              <a:rPr lang="en-US" sz="3840" b="1" u="sng" dirty="0">
                <a:solidFill>
                  <a:prstClr val="black"/>
                </a:solidFill>
                <a:latin typeface="Trebuchet MS"/>
              </a:rPr>
              <a:t>The Polar Dial</a:t>
            </a:r>
            <a:endParaRPr lang="en-US" sz="3840" u="sng" dirty="0">
              <a:solidFill>
                <a:prstClr val="black"/>
              </a:solidFill>
              <a:latin typeface="Trebuchet MS"/>
            </a:endParaRPr>
          </a:p>
        </p:txBody>
      </p:sp>
      <p:sp>
        <p:nvSpPr>
          <p:cNvPr id="3" name="Rectangle 2"/>
          <p:cNvSpPr/>
          <p:nvPr/>
        </p:nvSpPr>
        <p:spPr>
          <a:xfrm>
            <a:off x="171607" y="701730"/>
            <a:ext cx="8856984" cy="1421928"/>
          </a:xfrm>
          <a:prstGeom prst="rect">
            <a:avLst/>
          </a:prstGeom>
        </p:spPr>
        <p:txBody>
          <a:bodyPr wrap="square">
            <a:spAutoFit/>
          </a:bodyPr>
          <a:lstStyle/>
          <a:p>
            <a:pPr defTabSz="1097280"/>
            <a:r>
              <a:rPr lang="en-US" sz="2160" dirty="0">
                <a:solidFill>
                  <a:prstClr val="black"/>
                </a:solidFill>
                <a:latin typeface="Trebuchet MS"/>
              </a:rPr>
              <a:t>The Equatorial Dial is sometimes said to be the ‘Master Dial’ because it can be used to delineate many other kinds of sundial.  This is done by projecting its hour lines onto any suitable receiving surface.  The Polar Dial below is an obvious example.</a:t>
            </a:r>
          </a:p>
        </p:txBody>
      </p:sp>
      <p:pic>
        <p:nvPicPr>
          <p:cNvPr id="4" name="Picture 3"/>
          <p:cNvPicPr>
            <a:picLocks noChangeAspect="1"/>
          </p:cNvPicPr>
          <p:nvPr/>
        </p:nvPicPr>
        <p:blipFill rotWithShape="1">
          <a:blip r:embed="rId2"/>
          <a:srcRect t="4327" b="3441"/>
          <a:stretch/>
        </p:blipFill>
        <p:spPr>
          <a:xfrm>
            <a:off x="2757398" y="2392086"/>
            <a:ext cx="4520693" cy="4080973"/>
          </a:xfrm>
          <a:prstGeom prst="rect">
            <a:avLst/>
          </a:prstGeom>
        </p:spPr>
      </p:pic>
    </p:spTree>
    <p:extLst>
      <p:ext uri="{BB962C8B-B14F-4D97-AF65-F5344CB8AC3E}">
        <p14:creationId xmlns:p14="http://schemas.microsoft.com/office/powerpoint/2010/main" val="3385272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208" t="4381" r="6776" b="5123"/>
          <a:stretch/>
        </p:blipFill>
        <p:spPr>
          <a:xfrm>
            <a:off x="4499993" y="706368"/>
            <a:ext cx="4443370" cy="2787257"/>
          </a:xfrm>
          <a:prstGeom prst="rect">
            <a:avLst/>
          </a:prstGeom>
        </p:spPr>
      </p:pic>
      <p:sp>
        <p:nvSpPr>
          <p:cNvPr id="2" name="Rectangle 1"/>
          <p:cNvSpPr/>
          <p:nvPr/>
        </p:nvSpPr>
        <p:spPr>
          <a:xfrm>
            <a:off x="0" y="-22005"/>
            <a:ext cx="4229043" cy="609398"/>
          </a:xfrm>
          <a:prstGeom prst="rect">
            <a:avLst/>
          </a:prstGeom>
        </p:spPr>
        <p:txBody>
          <a:bodyPr wrap="none">
            <a:spAutoFit/>
          </a:bodyPr>
          <a:lstStyle/>
          <a:p>
            <a:pPr defTabSz="1097280"/>
            <a:r>
              <a:rPr lang="en-US" sz="3360" u="sng" dirty="0">
                <a:solidFill>
                  <a:prstClr val="black"/>
                </a:solidFill>
                <a:latin typeface="Trebuchet MS"/>
              </a:rPr>
              <a:t>The axis of the Earth</a:t>
            </a:r>
          </a:p>
        </p:txBody>
      </p:sp>
      <p:sp>
        <p:nvSpPr>
          <p:cNvPr id="3" name="Rectangle 2"/>
          <p:cNvSpPr/>
          <p:nvPr/>
        </p:nvSpPr>
        <p:spPr>
          <a:xfrm>
            <a:off x="179512" y="1196753"/>
            <a:ext cx="4536504" cy="1477328"/>
          </a:xfrm>
          <a:prstGeom prst="rect">
            <a:avLst/>
          </a:prstGeom>
        </p:spPr>
        <p:txBody>
          <a:bodyPr wrap="square">
            <a:spAutoFit/>
          </a:bodyPr>
          <a:lstStyle/>
          <a:p>
            <a:pPr defTabSz="1097280"/>
            <a:r>
              <a:rPr lang="en-US" dirty="0">
                <a:solidFill>
                  <a:prstClr val="black"/>
                </a:solidFill>
                <a:latin typeface="Trebuchet MS"/>
              </a:rPr>
              <a:t>Mid-winter in the northern hemisphere is when the Earth’s axis is tilted away from the Sun. The Sun never rises at the North Pole between October and March while at the South Pole the Sun never sets.</a:t>
            </a:r>
          </a:p>
        </p:txBody>
      </p:sp>
      <p:sp>
        <p:nvSpPr>
          <p:cNvPr id="5" name="Rectangle 4"/>
          <p:cNvSpPr/>
          <p:nvPr/>
        </p:nvSpPr>
        <p:spPr>
          <a:xfrm>
            <a:off x="4572001" y="4077073"/>
            <a:ext cx="4392488" cy="1477328"/>
          </a:xfrm>
          <a:prstGeom prst="rect">
            <a:avLst/>
          </a:prstGeom>
        </p:spPr>
        <p:txBody>
          <a:bodyPr wrap="square">
            <a:spAutoFit/>
          </a:bodyPr>
          <a:lstStyle/>
          <a:p>
            <a:pPr defTabSz="1097280"/>
            <a:r>
              <a:rPr lang="en-US" dirty="0">
                <a:solidFill>
                  <a:prstClr val="black"/>
                </a:solidFill>
                <a:latin typeface="Trebuchet MS"/>
              </a:rPr>
              <a:t>Mid-summer in the northern hemisphere is when the Earth’s axis is tilted towards the Sun. The Sun never sets at the North Pole between April and September while at the South Pole, the Sun never rises.</a:t>
            </a:r>
          </a:p>
        </p:txBody>
      </p:sp>
      <p:pic>
        <p:nvPicPr>
          <p:cNvPr id="6" name="Picture 5"/>
          <p:cNvPicPr>
            <a:picLocks noChangeAspect="1"/>
          </p:cNvPicPr>
          <p:nvPr/>
        </p:nvPicPr>
        <p:blipFill rotWithShape="1">
          <a:blip r:embed="rId3"/>
          <a:srcRect l="9732" t="5385" r="7318" b="5826"/>
          <a:stretch/>
        </p:blipFill>
        <p:spPr>
          <a:xfrm>
            <a:off x="107505" y="3420854"/>
            <a:ext cx="4176464" cy="2727388"/>
          </a:xfrm>
          <a:prstGeom prst="rect">
            <a:avLst/>
          </a:prstGeom>
        </p:spPr>
      </p:pic>
    </p:spTree>
    <p:extLst>
      <p:ext uri="{BB962C8B-B14F-4D97-AF65-F5344CB8AC3E}">
        <p14:creationId xmlns:p14="http://schemas.microsoft.com/office/powerpoint/2010/main" val="416379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7930" y="750303"/>
            <a:ext cx="8640960" cy="5942966"/>
          </a:xfrm>
          <a:prstGeom prst="rect">
            <a:avLst/>
          </a:prstGeom>
        </p:spPr>
      </p:pic>
      <p:sp>
        <p:nvSpPr>
          <p:cNvPr id="2" name="Rectangle 1"/>
          <p:cNvSpPr/>
          <p:nvPr/>
        </p:nvSpPr>
        <p:spPr>
          <a:xfrm>
            <a:off x="0" y="52510"/>
            <a:ext cx="6473011" cy="535531"/>
          </a:xfrm>
          <a:prstGeom prst="rect">
            <a:avLst/>
          </a:prstGeom>
        </p:spPr>
        <p:txBody>
          <a:bodyPr wrap="square">
            <a:spAutoFit/>
          </a:bodyPr>
          <a:lstStyle/>
          <a:p>
            <a:pPr defTabSz="1097280"/>
            <a:r>
              <a:rPr lang="en-US" sz="2880" u="sng" dirty="0">
                <a:solidFill>
                  <a:prstClr val="black"/>
                </a:solidFill>
                <a:latin typeface="Trebuchet MS"/>
              </a:rPr>
              <a:t>Dials at the poles and equator</a:t>
            </a:r>
          </a:p>
        </p:txBody>
      </p:sp>
    </p:spTree>
    <p:extLst>
      <p:ext uri="{BB962C8B-B14F-4D97-AF65-F5344CB8AC3E}">
        <p14:creationId xmlns:p14="http://schemas.microsoft.com/office/powerpoint/2010/main" val="1115945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95536" y="692697"/>
            <a:ext cx="6878268" cy="5472608"/>
            <a:chOff x="395536" y="121196"/>
            <a:chExt cx="6878268" cy="5472608"/>
          </a:xfrm>
        </p:grpSpPr>
        <p:pic>
          <p:nvPicPr>
            <p:cNvPr id="3" name="Picture 2"/>
            <p:cNvPicPr>
              <a:picLocks noChangeAspect="1"/>
            </p:cNvPicPr>
            <p:nvPr/>
          </p:nvPicPr>
          <p:blipFill rotWithShape="1">
            <a:blip r:embed="rId2"/>
            <a:srcRect t="1377" b="1474"/>
            <a:stretch/>
          </p:blipFill>
          <p:spPr>
            <a:xfrm>
              <a:off x="395536" y="121196"/>
              <a:ext cx="6878268" cy="5472608"/>
            </a:xfrm>
            <a:prstGeom prst="rect">
              <a:avLst/>
            </a:prstGeom>
          </p:spPr>
        </p:pic>
        <p:sp>
          <p:nvSpPr>
            <p:cNvPr id="4" name="Rectangle 3"/>
            <p:cNvSpPr/>
            <p:nvPr/>
          </p:nvSpPr>
          <p:spPr>
            <a:xfrm>
              <a:off x="1259632" y="553244"/>
              <a:ext cx="2232248"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1097280"/>
              <a:endParaRPr lang="en-US">
                <a:ln>
                  <a:solidFill>
                    <a:prstClr val="white"/>
                  </a:solidFill>
                </a:ln>
                <a:solidFill>
                  <a:prstClr val="black"/>
                </a:solidFill>
                <a:latin typeface="Trebuchet MS"/>
              </a:endParaRPr>
            </a:p>
          </p:txBody>
        </p:sp>
      </p:grpSp>
      <p:sp>
        <p:nvSpPr>
          <p:cNvPr id="2" name="Rectangle 1"/>
          <p:cNvSpPr/>
          <p:nvPr/>
        </p:nvSpPr>
        <p:spPr>
          <a:xfrm>
            <a:off x="21832" y="0"/>
            <a:ext cx="5759903" cy="609398"/>
          </a:xfrm>
          <a:prstGeom prst="rect">
            <a:avLst/>
          </a:prstGeom>
        </p:spPr>
        <p:txBody>
          <a:bodyPr wrap="square">
            <a:spAutoFit/>
          </a:bodyPr>
          <a:lstStyle/>
          <a:p>
            <a:pPr defTabSz="1097280"/>
            <a:r>
              <a:rPr lang="en-US" sz="3360" u="sng" dirty="0">
                <a:solidFill>
                  <a:prstClr val="black"/>
                </a:solidFill>
                <a:latin typeface="Trebuchet MS"/>
              </a:rPr>
              <a:t>Dials at other latitudes</a:t>
            </a:r>
          </a:p>
        </p:txBody>
      </p:sp>
    </p:spTree>
    <p:extLst>
      <p:ext uri="{BB962C8B-B14F-4D97-AF65-F5344CB8AC3E}">
        <p14:creationId xmlns:p14="http://schemas.microsoft.com/office/powerpoint/2010/main" val="2986048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836713"/>
            <a:ext cx="8496944" cy="5271253"/>
          </a:xfrm>
          <a:prstGeom prst="rect">
            <a:avLst/>
          </a:prstGeom>
        </p:spPr>
      </p:pic>
      <p:sp>
        <p:nvSpPr>
          <p:cNvPr id="2" name="Rectangle 1"/>
          <p:cNvSpPr/>
          <p:nvPr/>
        </p:nvSpPr>
        <p:spPr>
          <a:xfrm>
            <a:off x="11596" y="28843"/>
            <a:ext cx="6732240" cy="609398"/>
          </a:xfrm>
          <a:prstGeom prst="rect">
            <a:avLst/>
          </a:prstGeom>
        </p:spPr>
        <p:txBody>
          <a:bodyPr wrap="square">
            <a:spAutoFit/>
          </a:bodyPr>
          <a:lstStyle/>
          <a:p>
            <a:pPr defTabSz="1097280"/>
            <a:r>
              <a:rPr lang="en-US" sz="3360" u="sng" dirty="0">
                <a:solidFill>
                  <a:prstClr val="black"/>
                </a:solidFill>
                <a:latin typeface="Trebuchet MS"/>
              </a:rPr>
              <a:t>Horizontal dials at other latitudes</a:t>
            </a:r>
          </a:p>
        </p:txBody>
      </p:sp>
    </p:spTree>
    <p:extLst>
      <p:ext uri="{BB962C8B-B14F-4D97-AF65-F5344CB8AC3E}">
        <p14:creationId xmlns:p14="http://schemas.microsoft.com/office/powerpoint/2010/main" val="1912237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6313" y="647741"/>
            <a:ext cx="4583362" cy="5593804"/>
          </a:xfrm>
          <a:prstGeom prst="rect">
            <a:avLst/>
          </a:prstGeom>
        </p:spPr>
      </p:pic>
      <p:sp>
        <p:nvSpPr>
          <p:cNvPr id="3" name="Rectangle 2"/>
          <p:cNvSpPr/>
          <p:nvPr/>
        </p:nvSpPr>
        <p:spPr>
          <a:xfrm>
            <a:off x="16374" y="0"/>
            <a:ext cx="4234070" cy="609398"/>
          </a:xfrm>
          <a:prstGeom prst="rect">
            <a:avLst/>
          </a:prstGeom>
        </p:spPr>
        <p:txBody>
          <a:bodyPr wrap="square">
            <a:spAutoFit/>
          </a:bodyPr>
          <a:lstStyle/>
          <a:p>
            <a:pPr defTabSz="1097280"/>
            <a:r>
              <a:rPr lang="en-US" sz="3360" u="sng" dirty="0">
                <a:solidFill>
                  <a:prstClr val="black"/>
                </a:solidFill>
                <a:latin typeface="Trebuchet MS"/>
              </a:rPr>
              <a:t>Multiple Dial</a:t>
            </a:r>
          </a:p>
        </p:txBody>
      </p:sp>
    </p:spTree>
    <p:extLst>
      <p:ext uri="{BB962C8B-B14F-4D97-AF65-F5344CB8AC3E}">
        <p14:creationId xmlns:p14="http://schemas.microsoft.com/office/powerpoint/2010/main" val="3360000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321" t="2101" r="2475" b="1924"/>
          <a:stretch/>
        </p:blipFill>
        <p:spPr>
          <a:xfrm>
            <a:off x="107505" y="657864"/>
            <a:ext cx="4283968" cy="5561203"/>
          </a:xfrm>
          <a:prstGeom prst="rect">
            <a:avLst/>
          </a:prstGeom>
        </p:spPr>
      </p:pic>
      <p:sp>
        <p:nvSpPr>
          <p:cNvPr id="2" name="Rectangle 1"/>
          <p:cNvSpPr/>
          <p:nvPr/>
        </p:nvSpPr>
        <p:spPr>
          <a:xfrm>
            <a:off x="4427985" y="571500"/>
            <a:ext cx="4118857" cy="1865126"/>
          </a:xfrm>
          <a:prstGeom prst="rect">
            <a:avLst/>
          </a:prstGeom>
        </p:spPr>
        <p:txBody>
          <a:bodyPr wrap="square">
            <a:spAutoFit/>
          </a:bodyPr>
          <a:lstStyle/>
          <a:p>
            <a:pPr defTabSz="1097280"/>
            <a:r>
              <a:rPr lang="en-US" sz="2880" dirty="0">
                <a:solidFill>
                  <a:prstClr val="black"/>
                </a:solidFill>
                <a:latin typeface="Trebuchet MS"/>
              </a:rPr>
              <a:t>Solar Time, Correction for Longitude and Greenwich Mean Time (England)</a:t>
            </a:r>
          </a:p>
        </p:txBody>
      </p:sp>
    </p:spTree>
    <p:extLst>
      <p:ext uri="{BB962C8B-B14F-4D97-AF65-F5344CB8AC3E}">
        <p14:creationId xmlns:p14="http://schemas.microsoft.com/office/powerpoint/2010/main" val="2564167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7159" y="750303"/>
            <a:ext cx="5472608" cy="4843259"/>
          </a:xfrm>
          <a:prstGeom prst="rect">
            <a:avLst/>
          </a:prstGeom>
        </p:spPr>
      </p:pic>
      <p:sp>
        <p:nvSpPr>
          <p:cNvPr id="3" name="Rectangle 2"/>
          <p:cNvSpPr/>
          <p:nvPr/>
        </p:nvSpPr>
        <p:spPr>
          <a:xfrm>
            <a:off x="0" y="1"/>
            <a:ext cx="8810532" cy="535531"/>
          </a:xfrm>
          <a:prstGeom prst="rect">
            <a:avLst/>
          </a:prstGeom>
        </p:spPr>
        <p:txBody>
          <a:bodyPr wrap="square">
            <a:spAutoFit/>
          </a:bodyPr>
          <a:lstStyle/>
          <a:p>
            <a:pPr defTabSz="1097280"/>
            <a:r>
              <a:rPr lang="en-US" sz="2880" u="sng" dirty="0">
                <a:solidFill>
                  <a:prstClr val="black"/>
                </a:solidFill>
                <a:latin typeface="Trebuchet MS"/>
              </a:rPr>
              <a:t>Horizontal Sundial with Equation of Time graph</a:t>
            </a:r>
          </a:p>
        </p:txBody>
      </p:sp>
    </p:spTree>
    <p:extLst>
      <p:ext uri="{BB962C8B-B14F-4D97-AF65-F5344CB8AC3E}">
        <p14:creationId xmlns:p14="http://schemas.microsoft.com/office/powerpoint/2010/main" val="2030748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 y="1"/>
            <a:ext cx="3203847" cy="584776"/>
          </a:xfrm>
          <a:prstGeom prst="rect">
            <a:avLst/>
          </a:prstGeom>
          <a:noFill/>
        </p:spPr>
        <p:txBody>
          <a:bodyPr wrap="square" rtlCol="0">
            <a:spAutoFit/>
          </a:bodyPr>
          <a:lstStyle/>
          <a:p>
            <a:r>
              <a:rPr lang="en-US" sz="3200" u="sng" dirty="0" smtClean="0">
                <a:solidFill>
                  <a:srgbClr val="002060"/>
                </a:solidFill>
              </a:rPr>
              <a:t>Shadow sticks</a:t>
            </a:r>
          </a:p>
        </p:txBody>
      </p:sp>
      <p:sp>
        <p:nvSpPr>
          <p:cNvPr id="5" name="Rectangle 1"/>
          <p:cNvSpPr>
            <a:spLocks noChangeArrowheads="1"/>
          </p:cNvSpPr>
          <p:nvPr/>
        </p:nvSpPr>
        <p:spPr bwMode="auto">
          <a:xfrm>
            <a:off x="204927" y="2708920"/>
            <a:ext cx="8759561" cy="353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Sun moves from east to west across</a:t>
            </a:r>
            <a:r>
              <a:rPr kumimoji="0" lang="en-US" sz="2800" b="0" u="none" strike="noStrike" cap="none" normalizeH="0" dirty="0" smtClean="0">
                <a:ln>
                  <a:noFill/>
                </a:ln>
                <a:solidFill>
                  <a:srgbClr val="002060"/>
                </a:solidFill>
                <a:effectLst/>
                <a:ea typeface="Times New Roman" pitchFamily="18" charset="0"/>
                <a:cs typeface="Times New Roman" pitchFamily="18" charset="0"/>
              </a:rPr>
              <a:t> </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sky.</a:t>
            </a:r>
            <a:r>
              <a:rPr kumimoji="0" lang="en-US" sz="2800" b="0" u="none" strike="noStrike" cap="none" normalizeH="0" dirty="0" smtClean="0">
                <a:ln>
                  <a:noFill/>
                </a:ln>
                <a:solidFill>
                  <a:srgbClr val="002060"/>
                </a:solidFill>
                <a:effectLst/>
                <a:ea typeface="Times New Roman" pitchFamily="18" charset="0"/>
                <a:cs typeface="Times New Roman" pitchFamily="18" charset="0"/>
              </a:rPr>
              <a:t> S</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hadows cast by opaque objects first become shorter then longer</a:t>
            </a:r>
            <a:r>
              <a:rPr kumimoji="0" lang="en-US" sz="2800" b="0" u="none" strike="noStrike" cap="none" normalizeH="0" dirty="0" smtClean="0">
                <a:ln>
                  <a:noFill/>
                </a:ln>
                <a:solidFill>
                  <a:srgbClr val="002060"/>
                </a:solidFill>
                <a:effectLst/>
                <a:ea typeface="Times New Roman" pitchFamily="18" charset="0"/>
                <a:cs typeface="Times New Roman" pitchFamily="18" charset="0"/>
              </a:rPr>
              <a:t> - E</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levation of</a:t>
            </a:r>
            <a:r>
              <a:rPr kumimoji="0" lang="en-US" sz="2800" b="0" u="none" strike="noStrike" cap="none" normalizeH="0" dirty="0" smtClean="0">
                <a:ln>
                  <a:noFill/>
                </a:ln>
                <a:solidFill>
                  <a:srgbClr val="002060"/>
                </a:solidFill>
                <a:effectLst/>
                <a:ea typeface="Times New Roman" pitchFamily="18" charset="0"/>
                <a:cs typeface="Times New Roman" pitchFamily="18" charset="0"/>
              </a:rPr>
              <a:t> </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Sun increases to maximum (at local noon), when it crosses observer’s meridian </a:t>
            </a:r>
            <a:r>
              <a:rPr lang="en-US" sz="2800" dirty="0">
                <a:solidFill>
                  <a:srgbClr val="002060"/>
                </a:solidFill>
                <a:ea typeface="Times New Roman" pitchFamily="18" charset="0"/>
                <a:cs typeface="Times New Roman" pitchFamily="18" charset="0"/>
              </a:rPr>
              <a:t>(</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due south), and then decreases.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The position of the shadow also changes and this is used in a simple sundial.</a:t>
            </a:r>
            <a:endParaRPr kumimoji="0" lang="en-US" sz="4000" b="0" u="none" strike="noStrike" cap="none" normalizeH="0" baseline="0" dirty="0" smtClean="0">
              <a:ln>
                <a:noFill/>
              </a:ln>
              <a:solidFill>
                <a:srgbClr val="002060"/>
              </a:solidFill>
              <a:effectLst/>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60648"/>
            <a:ext cx="3060171" cy="197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12160" y="2348880"/>
            <a:ext cx="2988164" cy="30777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400" dirty="0" smtClean="0">
                <a:solidFill>
                  <a:srgbClr val="002060"/>
                </a:solidFill>
              </a:rPr>
              <a:t>ANIMATIONS: Shadow stick</a:t>
            </a:r>
          </a:p>
        </p:txBody>
      </p:sp>
      <p:sp>
        <p:nvSpPr>
          <p:cNvPr id="2" name="TextBox 1"/>
          <p:cNvSpPr txBox="1"/>
          <p:nvPr/>
        </p:nvSpPr>
        <p:spPr>
          <a:xfrm>
            <a:off x="107504" y="692696"/>
            <a:ext cx="5472608" cy="1384995"/>
          </a:xfrm>
          <a:prstGeom prst="rect">
            <a:avLst/>
          </a:prstGeom>
          <a:noFill/>
        </p:spPr>
        <p:txBody>
          <a:bodyPr wrap="square" rtlCol="0">
            <a:spAutoFit/>
          </a:bodyPr>
          <a:lstStyle/>
          <a:p>
            <a:r>
              <a:rPr lang="en-US" sz="2800" dirty="0" smtClean="0">
                <a:solidFill>
                  <a:srgbClr val="002060"/>
                </a:solidFill>
              </a:rPr>
              <a:t>Describe what is observed from a shadow stick during the course of a sunny day. </a:t>
            </a:r>
            <a:endParaRPr lang="en-US" sz="2800" dirty="0">
              <a:solidFill>
                <a:srgbClr val="002060"/>
              </a:solidFill>
            </a:endParaRPr>
          </a:p>
        </p:txBody>
      </p:sp>
    </p:spTree>
    <p:extLst>
      <p:ext uri="{BB962C8B-B14F-4D97-AF65-F5344CB8AC3E}">
        <p14:creationId xmlns:p14="http://schemas.microsoft.com/office/powerpoint/2010/main" val="18321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41973"/>
            <a:ext cx="9036496" cy="461665"/>
          </a:xfrm>
          <a:prstGeom prst="rect">
            <a:avLst/>
          </a:prstGeom>
        </p:spPr>
        <p:txBody>
          <a:bodyPr wrap="square">
            <a:spAutoFit/>
          </a:bodyPr>
          <a:lstStyle/>
          <a:p>
            <a:pPr defTabSz="1097280"/>
            <a:r>
              <a:rPr lang="en-US" sz="2400" u="sng" dirty="0">
                <a:solidFill>
                  <a:prstClr val="black"/>
                </a:solidFill>
                <a:latin typeface="Trebuchet MS"/>
              </a:rPr>
              <a:t>Declined Vertical Dial   54° 20' N,  1° 26' W. Declination 14° East</a:t>
            </a:r>
          </a:p>
        </p:txBody>
      </p:sp>
      <p:pic>
        <p:nvPicPr>
          <p:cNvPr id="3" name="Picture 2"/>
          <p:cNvPicPr>
            <a:picLocks noChangeAspect="1"/>
          </p:cNvPicPr>
          <p:nvPr/>
        </p:nvPicPr>
        <p:blipFill rotWithShape="1">
          <a:blip r:embed="rId2"/>
          <a:srcRect l="5079" t="5330" r="4658" b="5507"/>
          <a:stretch/>
        </p:blipFill>
        <p:spPr>
          <a:xfrm>
            <a:off x="337930" y="559299"/>
            <a:ext cx="7604045" cy="4976332"/>
          </a:xfrm>
          <a:prstGeom prst="rect">
            <a:avLst/>
          </a:prstGeom>
        </p:spPr>
      </p:pic>
    </p:spTree>
    <p:extLst>
      <p:ext uri="{BB962C8B-B14F-4D97-AF65-F5344CB8AC3E}">
        <p14:creationId xmlns:p14="http://schemas.microsoft.com/office/powerpoint/2010/main" val="3117023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9026"/>
            <a:ext cx="9144000" cy="535531"/>
          </a:xfrm>
          <a:prstGeom prst="rect">
            <a:avLst/>
          </a:prstGeom>
        </p:spPr>
        <p:txBody>
          <a:bodyPr wrap="square">
            <a:spAutoFit/>
          </a:bodyPr>
          <a:lstStyle/>
          <a:p>
            <a:pPr defTabSz="1097280"/>
            <a:r>
              <a:rPr lang="en-US" sz="2880" u="sng" dirty="0">
                <a:solidFill>
                  <a:prstClr val="black"/>
                </a:solidFill>
                <a:latin typeface="Trebuchet MS"/>
              </a:rPr>
              <a:t>Universal Equatorial Dial.  Adjustable for any Latitude</a:t>
            </a:r>
          </a:p>
        </p:txBody>
      </p:sp>
      <p:pic>
        <p:nvPicPr>
          <p:cNvPr id="3" name="Picture 2"/>
          <p:cNvPicPr>
            <a:picLocks noChangeAspect="1"/>
          </p:cNvPicPr>
          <p:nvPr/>
        </p:nvPicPr>
        <p:blipFill>
          <a:blip r:embed="rId2"/>
          <a:stretch>
            <a:fillRect/>
          </a:stretch>
        </p:blipFill>
        <p:spPr>
          <a:xfrm>
            <a:off x="395538" y="1412777"/>
            <a:ext cx="3715081" cy="4670147"/>
          </a:xfrm>
          <a:prstGeom prst="rect">
            <a:avLst/>
          </a:prstGeom>
        </p:spPr>
      </p:pic>
      <p:pic>
        <p:nvPicPr>
          <p:cNvPr id="4" name="Picture 3"/>
          <p:cNvPicPr>
            <a:picLocks noChangeAspect="1"/>
          </p:cNvPicPr>
          <p:nvPr/>
        </p:nvPicPr>
        <p:blipFill>
          <a:blip r:embed="rId3"/>
          <a:stretch>
            <a:fillRect/>
          </a:stretch>
        </p:blipFill>
        <p:spPr>
          <a:xfrm>
            <a:off x="5004048" y="1412776"/>
            <a:ext cx="3412370" cy="4657700"/>
          </a:xfrm>
          <a:prstGeom prst="rect">
            <a:avLst/>
          </a:prstGeom>
        </p:spPr>
      </p:pic>
      <p:sp>
        <p:nvSpPr>
          <p:cNvPr id="5" name="TextBox 4"/>
          <p:cNvSpPr txBox="1"/>
          <p:nvPr/>
        </p:nvSpPr>
        <p:spPr>
          <a:xfrm>
            <a:off x="186182" y="625568"/>
            <a:ext cx="8792708" cy="461665"/>
          </a:xfrm>
          <a:prstGeom prst="rect">
            <a:avLst/>
          </a:prstGeom>
          <a:noFill/>
        </p:spPr>
        <p:txBody>
          <a:bodyPr wrap="square" rtlCol="0">
            <a:spAutoFit/>
          </a:bodyPr>
          <a:lstStyle/>
          <a:p>
            <a:pPr defTabSz="1097280"/>
            <a:r>
              <a:rPr lang="en-US" sz="2400" dirty="0">
                <a:solidFill>
                  <a:prstClr val="black"/>
                </a:solidFill>
                <a:latin typeface="Trebuchet MS"/>
              </a:rPr>
              <a:t>With Northern hemisphere summertime and wintertime faces</a:t>
            </a:r>
          </a:p>
        </p:txBody>
      </p:sp>
    </p:spTree>
    <p:extLst>
      <p:ext uri="{BB962C8B-B14F-4D97-AF65-F5344CB8AC3E}">
        <p14:creationId xmlns:p14="http://schemas.microsoft.com/office/powerpoint/2010/main" val="4241681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543" y="5440"/>
            <a:ext cx="9036496" cy="461665"/>
          </a:xfrm>
          <a:prstGeom prst="rect">
            <a:avLst/>
          </a:prstGeom>
        </p:spPr>
        <p:txBody>
          <a:bodyPr wrap="square">
            <a:spAutoFit/>
          </a:bodyPr>
          <a:lstStyle/>
          <a:p>
            <a:pPr defTabSz="1097280"/>
            <a:r>
              <a:rPr lang="en-US" sz="2400" u="sng" dirty="0">
                <a:solidFill>
                  <a:prstClr val="black"/>
                </a:solidFill>
                <a:latin typeface="Trebuchet MS"/>
              </a:rPr>
              <a:t>Polar Dial with cranked ‘wings’ to show hours from 6am to 6pm</a:t>
            </a:r>
          </a:p>
        </p:txBody>
      </p:sp>
      <p:pic>
        <p:nvPicPr>
          <p:cNvPr id="3" name="Picture 2"/>
          <p:cNvPicPr>
            <a:picLocks noChangeAspect="1"/>
          </p:cNvPicPr>
          <p:nvPr/>
        </p:nvPicPr>
        <p:blipFill>
          <a:blip r:embed="rId2"/>
          <a:stretch>
            <a:fillRect/>
          </a:stretch>
        </p:blipFill>
        <p:spPr>
          <a:xfrm>
            <a:off x="165110" y="485572"/>
            <a:ext cx="6240694" cy="4680520"/>
          </a:xfrm>
          <a:prstGeom prst="rect">
            <a:avLst/>
          </a:prstGeom>
        </p:spPr>
      </p:pic>
      <p:sp>
        <p:nvSpPr>
          <p:cNvPr id="4" name="Rectangle 3"/>
          <p:cNvSpPr/>
          <p:nvPr/>
        </p:nvSpPr>
        <p:spPr>
          <a:xfrm>
            <a:off x="6511754" y="485572"/>
            <a:ext cx="2232248" cy="2308324"/>
          </a:xfrm>
          <a:prstGeom prst="rect">
            <a:avLst/>
          </a:prstGeom>
        </p:spPr>
        <p:txBody>
          <a:bodyPr wrap="square">
            <a:spAutoFit/>
          </a:bodyPr>
          <a:lstStyle/>
          <a:p>
            <a:pPr defTabSz="1097280"/>
            <a:r>
              <a:rPr lang="en-US" sz="2880" dirty="0">
                <a:solidFill>
                  <a:prstClr val="black"/>
                </a:solidFill>
                <a:latin typeface="Trebuchet MS"/>
              </a:rPr>
              <a:t>Flat polar dials cannot show early and late hours</a:t>
            </a:r>
          </a:p>
        </p:txBody>
      </p:sp>
    </p:spTree>
    <p:extLst>
      <p:ext uri="{BB962C8B-B14F-4D97-AF65-F5344CB8AC3E}">
        <p14:creationId xmlns:p14="http://schemas.microsoft.com/office/powerpoint/2010/main" val="584484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 y="1"/>
            <a:ext cx="9123164" cy="535531"/>
          </a:xfrm>
          <a:prstGeom prst="rect">
            <a:avLst/>
          </a:prstGeom>
        </p:spPr>
        <p:txBody>
          <a:bodyPr wrap="square">
            <a:spAutoFit/>
          </a:bodyPr>
          <a:lstStyle/>
          <a:p>
            <a:pPr defTabSz="1097280"/>
            <a:r>
              <a:rPr lang="en-US" sz="2880" u="sng" dirty="0">
                <a:solidFill>
                  <a:prstClr val="black"/>
                </a:solidFill>
                <a:latin typeface="Trebuchet MS"/>
              </a:rPr>
              <a:t>Bowstring Equinoctial Dial by sculptor Henry Moore</a:t>
            </a:r>
          </a:p>
        </p:txBody>
      </p:sp>
      <p:pic>
        <p:nvPicPr>
          <p:cNvPr id="3" name="Picture 2"/>
          <p:cNvPicPr>
            <a:picLocks noChangeAspect="1"/>
          </p:cNvPicPr>
          <p:nvPr/>
        </p:nvPicPr>
        <p:blipFill>
          <a:blip r:embed="rId2"/>
          <a:stretch>
            <a:fillRect/>
          </a:stretch>
        </p:blipFill>
        <p:spPr>
          <a:xfrm>
            <a:off x="179513" y="1124745"/>
            <a:ext cx="6408712" cy="4854599"/>
          </a:xfrm>
          <a:prstGeom prst="rect">
            <a:avLst/>
          </a:prstGeom>
        </p:spPr>
      </p:pic>
      <p:sp>
        <p:nvSpPr>
          <p:cNvPr id="4" name="Rectangle 3"/>
          <p:cNvSpPr/>
          <p:nvPr/>
        </p:nvSpPr>
        <p:spPr>
          <a:xfrm>
            <a:off x="6732242" y="2492896"/>
            <a:ext cx="2304256" cy="1200329"/>
          </a:xfrm>
          <a:prstGeom prst="rect">
            <a:avLst/>
          </a:prstGeom>
        </p:spPr>
        <p:txBody>
          <a:bodyPr wrap="square">
            <a:spAutoFit/>
          </a:bodyPr>
          <a:lstStyle/>
          <a:p>
            <a:pPr defTabSz="1097280"/>
            <a:r>
              <a:rPr lang="en-US" sz="2400" dirty="0">
                <a:solidFill>
                  <a:prstClr val="black"/>
                </a:solidFill>
                <a:latin typeface="Trebuchet MS"/>
              </a:rPr>
              <a:t>Adler Planetarium, Chicago</a:t>
            </a:r>
          </a:p>
        </p:txBody>
      </p:sp>
    </p:spTree>
    <p:extLst>
      <p:ext uri="{BB962C8B-B14F-4D97-AF65-F5344CB8AC3E}">
        <p14:creationId xmlns:p14="http://schemas.microsoft.com/office/powerpoint/2010/main" val="425306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8702" y="0"/>
            <a:ext cx="5508104" cy="609398"/>
          </a:xfrm>
          <a:prstGeom prst="rect">
            <a:avLst/>
          </a:prstGeom>
        </p:spPr>
        <p:txBody>
          <a:bodyPr wrap="square">
            <a:spAutoFit/>
          </a:bodyPr>
          <a:lstStyle/>
          <a:p>
            <a:pPr defTabSz="1097280"/>
            <a:r>
              <a:rPr lang="en-US" sz="3360" u="sng" dirty="0" err="1">
                <a:solidFill>
                  <a:prstClr val="black"/>
                </a:solidFill>
                <a:latin typeface="Trebuchet MS"/>
              </a:rPr>
              <a:t>Analemmatic</a:t>
            </a:r>
            <a:r>
              <a:rPr lang="en-US" sz="3360" u="sng" dirty="0">
                <a:solidFill>
                  <a:prstClr val="black"/>
                </a:solidFill>
                <a:latin typeface="Trebuchet MS"/>
              </a:rPr>
              <a:t> Sundial</a:t>
            </a:r>
          </a:p>
        </p:txBody>
      </p:sp>
      <p:pic>
        <p:nvPicPr>
          <p:cNvPr id="3" name="Picture 2"/>
          <p:cNvPicPr>
            <a:picLocks noChangeAspect="1"/>
          </p:cNvPicPr>
          <p:nvPr/>
        </p:nvPicPr>
        <p:blipFill>
          <a:blip r:embed="rId2"/>
          <a:stretch>
            <a:fillRect/>
          </a:stretch>
        </p:blipFill>
        <p:spPr>
          <a:xfrm>
            <a:off x="179513" y="1124745"/>
            <a:ext cx="6528725" cy="4896544"/>
          </a:xfrm>
          <a:prstGeom prst="rect">
            <a:avLst/>
          </a:prstGeom>
        </p:spPr>
      </p:pic>
      <p:sp>
        <p:nvSpPr>
          <p:cNvPr id="4" name="Rectangle 3"/>
          <p:cNvSpPr/>
          <p:nvPr/>
        </p:nvSpPr>
        <p:spPr>
          <a:xfrm>
            <a:off x="6804248" y="2636912"/>
            <a:ext cx="2195736" cy="2031325"/>
          </a:xfrm>
          <a:prstGeom prst="rect">
            <a:avLst/>
          </a:prstGeom>
        </p:spPr>
        <p:txBody>
          <a:bodyPr wrap="square">
            <a:spAutoFit/>
          </a:bodyPr>
          <a:lstStyle/>
          <a:p>
            <a:pPr defTabSz="1097280"/>
            <a:r>
              <a:rPr lang="en-US" dirty="0">
                <a:solidFill>
                  <a:prstClr val="black"/>
                </a:solidFill>
                <a:latin typeface="Trebuchet MS"/>
              </a:rPr>
              <a:t>If the user stands on the current date</a:t>
            </a:r>
          </a:p>
          <a:p>
            <a:pPr defTabSz="1097280"/>
            <a:r>
              <a:rPr lang="en-US" dirty="0">
                <a:solidFill>
                  <a:prstClr val="black"/>
                </a:solidFill>
                <a:latin typeface="Trebuchet MS"/>
              </a:rPr>
              <a:t>on the central panel the shadow will show solar time	</a:t>
            </a:r>
          </a:p>
        </p:txBody>
      </p:sp>
    </p:spTree>
    <p:extLst>
      <p:ext uri="{BB962C8B-B14F-4D97-AF65-F5344CB8AC3E}">
        <p14:creationId xmlns:p14="http://schemas.microsoft.com/office/powerpoint/2010/main" val="2460246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8701" y="145435"/>
            <a:ext cx="4968720" cy="609398"/>
          </a:xfrm>
          <a:prstGeom prst="rect">
            <a:avLst/>
          </a:prstGeom>
        </p:spPr>
        <p:txBody>
          <a:bodyPr wrap="square">
            <a:spAutoFit/>
          </a:bodyPr>
          <a:lstStyle/>
          <a:p>
            <a:pPr defTabSz="1097280"/>
            <a:r>
              <a:rPr lang="en-US" sz="3360" u="sng" dirty="0">
                <a:solidFill>
                  <a:prstClr val="black"/>
                </a:solidFill>
                <a:latin typeface="Trebuchet MS"/>
              </a:rPr>
              <a:t>Polyhedral Sundial</a:t>
            </a:r>
          </a:p>
        </p:txBody>
      </p:sp>
      <p:pic>
        <p:nvPicPr>
          <p:cNvPr id="3" name="Picture 2"/>
          <p:cNvPicPr>
            <a:picLocks noChangeAspect="1"/>
          </p:cNvPicPr>
          <p:nvPr/>
        </p:nvPicPr>
        <p:blipFill>
          <a:blip r:embed="rId2"/>
          <a:stretch>
            <a:fillRect/>
          </a:stretch>
        </p:blipFill>
        <p:spPr>
          <a:xfrm>
            <a:off x="165111" y="780311"/>
            <a:ext cx="5976664" cy="4945690"/>
          </a:xfrm>
          <a:prstGeom prst="rect">
            <a:avLst/>
          </a:prstGeom>
        </p:spPr>
      </p:pic>
      <p:sp>
        <p:nvSpPr>
          <p:cNvPr id="4" name="Rectangle 3"/>
          <p:cNvSpPr/>
          <p:nvPr/>
        </p:nvSpPr>
        <p:spPr>
          <a:xfrm>
            <a:off x="6245061" y="1268760"/>
            <a:ext cx="2736304" cy="3046988"/>
          </a:xfrm>
          <a:prstGeom prst="rect">
            <a:avLst/>
          </a:prstGeom>
        </p:spPr>
        <p:txBody>
          <a:bodyPr wrap="square">
            <a:spAutoFit/>
          </a:bodyPr>
          <a:lstStyle/>
          <a:p>
            <a:pPr defTabSz="1097280"/>
            <a:r>
              <a:rPr lang="en-US" sz="2400" dirty="0">
                <a:solidFill>
                  <a:prstClr val="black"/>
                </a:solidFill>
                <a:latin typeface="Trebuchet MS"/>
              </a:rPr>
              <a:t>Twenty equilateral triangular faces </a:t>
            </a:r>
            <a:r>
              <a:rPr lang="en-US" sz="2400" dirty="0">
                <a:solidFill>
                  <a:prstClr val="black"/>
                </a:solidFill>
                <a:latin typeface="Trebuchet MS"/>
              </a:rPr>
              <a:t>with several </a:t>
            </a:r>
            <a:r>
              <a:rPr lang="en-US" sz="2400" dirty="0">
                <a:solidFill>
                  <a:prstClr val="black"/>
                </a:solidFill>
                <a:latin typeface="Trebuchet MS"/>
              </a:rPr>
              <a:t>declined and ‘reclined’ (not vertical) dials on each face</a:t>
            </a:r>
          </a:p>
        </p:txBody>
      </p:sp>
    </p:spTree>
    <p:extLst>
      <p:ext uri="{BB962C8B-B14F-4D97-AF65-F5344CB8AC3E}">
        <p14:creationId xmlns:p14="http://schemas.microsoft.com/office/powerpoint/2010/main" val="862211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916" y="0"/>
            <a:ext cx="6202866" cy="609398"/>
          </a:xfrm>
          <a:prstGeom prst="rect">
            <a:avLst/>
          </a:prstGeom>
        </p:spPr>
        <p:txBody>
          <a:bodyPr wrap="square">
            <a:spAutoFit/>
          </a:bodyPr>
          <a:lstStyle/>
          <a:p>
            <a:pPr defTabSz="1097280"/>
            <a:r>
              <a:rPr lang="en-US" sz="3360" u="sng" dirty="0">
                <a:solidFill>
                  <a:prstClr val="black"/>
                </a:solidFill>
                <a:latin typeface="Trebuchet MS"/>
              </a:rPr>
              <a:t>Portable Horizontal Dial</a:t>
            </a:r>
          </a:p>
        </p:txBody>
      </p:sp>
      <p:pic>
        <p:nvPicPr>
          <p:cNvPr id="3" name="Picture 2"/>
          <p:cNvPicPr>
            <a:picLocks noChangeAspect="1"/>
          </p:cNvPicPr>
          <p:nvPr/>
        </p:nvPicPr>
        <p:blipFill>
          <a:blip r:embed="rId2"/>
          <a:stretch>
            <a:fillRect/>
          </a:stretch>
        </p:blipFill>
        <p:spPr>
          <a:xfrm>
            <a:off x="4211961" y="692697"/>
            <a:ext cx="4449503" cy="5470228"/>
          </a:xfrm>
          <a:prstGeom prst="rect">
            <a:avLst/>
          </a:prstGeom>
        </p:spPr>
      </p:pic>
    </p:spTree>
    <p:extLst>
      <p:ext uri="{BB962C8B-B14F-4D97-AF65-F5344CB8AC3E}">
        <p14:creationId xmlns:p14="http://schemas.microsoft.com/office/powerpoint/2010/main" val="2317461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0628" y="409"/>
            <a:ext cx="4572000" cy="609398"/>
          </a:xfrm>
          <a:prstGeom prst="rect">
            <a:avLst/>
          </a:prstGeom>
        </p:spPr>
        <p:txBody>
          <a:bodyPr>
            <a:spAutoFit/>
          </a:bodyPr>
          <a:lstStyle/>
          <a:p>
            <a:pPr defTabSz="1097280"/>
            <a:r>
              <a:rPr lang="en-US" sz="3360" u="sng" dirty="0">
                <a:solidFill>
                  <a:prstClr val="black"/>
                </a:solidFill>
                <a:latin typeface="Trebuchet MS"/>
              </a:rPr>
              <a:t>A  </a:t>
            </a:r>
            <a:r>
              <a:rPr lang="en-US" sz="3360" u="sng" dirty="0" err="1">
                <a:solidFill>
                  <a:prstClr val="black"/>
                </a:solidFill>
                <a:latin typeface="Trebuchet MS"/>
              </a:rPr>
              <a:t>Heliochronometer</a:t>
            </a:r>
            <a:endParaRPr lang="en-US" sz="3360" u="sng" dirty="0">
              <a:solidFill>
                <a:prstClr val="black"/>
              </a:solidFill>
              <a:latin typeface="Trebuchet MS"/>
            </a:endParaRPr>
          </a:p>
        </p:txBody>
      </p:sp>
      <p:sp>
        <p:nvSpPr>
          <p:cNvPr id="3" name="Rectangle 2"/>
          <p:cNvSpPr/>
          <p:nvPr/>
        </p:nvSpPr>
        <p:spPr>
          <a:xfrm>
            <a:off x="769978" y="1268760"/>
            <a:ext cx="2934072" cy="1421928"/>
          </a:xfrm>
          <a:prstGeom prst="rect">
            <a:avLst/>
          </a:prstGeom>
        </p:spPr>
        <p:txBody>
          <a:bodyPr wrap="square">
            <a:spAutoFit/>
          </a:bodyPr>
          <a:lstStyle/>
          <a:p>
            <a:pPr defTabSz="1097280"/>
            <a:r>
              <a:rPr lang="en-US" sz="2880" dirty="0">
                <a:solidFill>
                  <a:prstClr val="black"/>
                </a:solidFill>
                <a:latin typeface="Trebuchet MS"/>
              </a:rPr>
              <a:t>Converts Solar Time to Clock Time</a:t>
            </a:r>
          </a:p>
        </p:txBody>
      </p:sp>
      <p:pic>
        <p:nvPicPr>
          <p:cNvPr id="4" name="Picture 3"/>
          <p:cNvPicPr>
            <a:picLocks noChangeAspect="1"/>
          </p:cNvPicPr>
          <p:nvPr/>
        </p:nvPicPr>
        <p:blipFill>
          <a:blip r:embed="rId2"/>
          <a:stretch>
            <a:fillRect/>
          </a:stretch>
        </p:blipFill>
        <p:spPr>
          <a:xfrm>
            <a:off x="4139952" y="654533"/>
            <a:ext cx="4845874" cy="5487952"/>
          </a:xfrm>
          <a:prstGeom prst="rect">
            <a:avLst/>
          </a:prstGeom>
        </p:spPr>
      </p:pic>
    </p:spTree>
    <p:extLst>
      <p:ext uri="{BB962C8B-B14F-4D97-AF65-F5344CB8AC3E}">
        <p14:creationId xmlns:p14="http://schemas.microsoft.com/office/powerpoint/2010/main" val="34139858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940152" y="2420888"/>
            <a:ext cx="3024336" cy="1754326"/>
          </a:xfrm>
          <a:prstGeom prst="rect">
            <a:avLst/>
          </a:prstGeom>
        </p:spPr>
        <p:txBody>
          <a:bodyPr wrap="square">
            <a:spAutoFit/>
          </a:bodyPr>
          <a:lstStyle/>
          <a:p>
            <a:pPr defTabSz="1097280"/>
            <a:r>
              <a:rPr lang="en-US" dirty="0">
                <a:solidFill>
                  <a:prstClr val="black"/>
                </a:solidFill>
                <a:latin typeface="Trebuchet MS"/>
              </a:rPr>
              <a:t>The sloped &amp; vertical gnomons of this replica Double Horizontal </a:t>
            </a:r>
          </a:p>
          <a:p>
            <a:pPr defTabSz="1097280"/>
            <a:r>
              <a:rPr lang="en-US" dirty="0">
                <a:solidFill>
                  <a:prstClr val="black"/>
                </a:solidFill>
                <a:latin typeface="Trebuchet MS"/>
              </a:rPr>
              <a:t>dial tell Sun time, Moon time and displays the Sun altitude &amp; azimuth	</a:t>
            </a:r>
          </a:p>
        </p:txBody>
      </p:sp>
      <p:sp>
        <p:nvSpPr>
          <p:cNvPr id="3" name="Rectangle 2"/>
          <p:cNvSpPr/>
          <p:nvPr/>
        </p:nvSpPr>
        <p:spPr>
          <a:xfrm>
            <a:off x="13985" y="25346"/>
            <a:ext cx="7150303" cy="609398"/>
          </a:xfrm>
          <a:prstGeom prst="rect">
            <a:avLst/>
          </a:prstGeom>
        </p:spPr>
        <p:txBody>
          <a:bodyPr wrap="square">
            <a:spAutoFit/>
          </a:bodyPr>
          <a:lstStyle/>
          <a:p>
            <a:pPr defTabSz="1097280"/>
            <a:r>
              <a:rPr lang="en-US" sz="3360" u="sng" dirty="0">
                <a:solidFill>
                  <a:prstClr val="black"/>
                </a:solidFill>
                <a:latin typeface="Trebuchet MS"/>
              </a:rPr>
              <a:t>Double Horizontal dial	</a:t>
            </a:r>
          </a:p>
        </p:txBody>
      </p:sp>
      <p:pic>
        <p:nvPicPr>
          <p:cNvPr id="4" name="Picture 3"/>
          <p:cNvPicPr>
            <a:picLocks noChangeAspect="1"/>
          </p:cNvPicPr>
          <p:nvPr/>
        </p:nvPicPr>
        <p:blipFill>
          <a:blip r:embed="rId2"/>
          <a:stretch>
            <a:fillRect/>
          </a:stretch>
        </p:blipFill>
        <p:spPr>
          <a:xfrm>
            <a:off x="107505" y="1340769"/>
            <a:ext cx="5688632" cy="4266474"/>
          </a:xfrm>
          <a:prstGeom prst="rect">
            <a:avLst/>
          </a:prstGeom>
        </p:spPr>
      </p:pic>
    </p:spTree>
    <p:extLst>
      <p:ext uri="{BB962C8B-B14F-4D97-AF65-F5344CB8AC3E}">
        <p14:creationId xmlns:p14="http://schemas.microsoft.com/office/powerpoint/2010/main" val="2328504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1426581"/>
            <a:ext cx="6552728" cy="4586910"/>
          </a:xfrm>
          <a:prstGeom prst="rect">
            <a:avLst/>
          </a:prstGeom>
        </p:spPr>
      </p:pic>
      <p:sp>
        <p:nvSpPr>
          <p:cNvPr id="3" name="Rectangle 2"/>
          <p:cNvSpPr/>
          <p:nvPr/>
        </p:nvSpPr>
        <p:spPr>
          <a:xfrm>
            <a:off x="179511" y="23600"/>
            <a:ext cx="8712968" cy="1089529"/>
          </a:xfrm>
          <a:prstGeom prst="rect">
            <a:avLst/>
          </a:prstGeom>
        </p:spPr>
        <p:txBody>
          <a:bodyPr wrap="square">
            <a:spAutoFit/>
          </a:bodyPr>
          <a:lstStyle/>
          <a:p>
            <a:pPr defTabSz="1097280"/>
            <a:r>
              <a:rPr lang="en-US" sz="2160" dirty="0">
                <a:solidFill>
                  <a:prstClr val="black"/>
                </a:solidFill>
                <a:latin typeface="Trebuchet MS"/>
              </a:rPr>
              <a:t>This ugly plastic ‘non-dial’ does nothing at all except display the ‘</a:t>
            </a:r>
            <a:r>
              <a:rPr lang="en-US" sz="2160" dirty="0">
                <a:solidFill>
                  <a:prstClr val="black"/>
                </a:solidFill>
                <a:latin typeface="Trebuchet MS"/>
              </a:rPr>
              <a:t>designer’s ignorance </a:t>
            </a:r>
            <a:r>
              <a:rPr lang="en-US" sz="2160" dirty="0">
                <a:solidFill>
                  <a:prstClr val="black"/>
                </a:solidFill>
                <a:latin typeface="Trebuchet MS"/>
              </a:rPr>
              <a:t>and persuade the general public that ‘real’ sundials don’t work	</a:t>
            </a:r>
          </a:p>
        </p:txBody>
      </p:sp>
    </p:spTree>
    <p:extLst>
      <p:ext uri="{BB962C8B-B14F-4D97-AF65-F5344CB8AC3E}">
        <p14:creationId xmlns:p14="http://schemas.microsoft.com/office/powerpoint/2010/main" val="4012161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 y="1"/>
            <a:ext cx="3203847" cy="584776"/>
          </a:xfrm>
          <a:prstGeom prst="rect">
            <a:avLst/>
          </a:prstGeom>
          <a:noFill/>
        </p:spPr>
        <p:txBody>
          <a:bodyPr wrap="square" rtlCol="0">
            <a:spAutoFit/>
          </a:bodyPr>
          <a:lstStyle/>
          <a:p>
            <a:r>
              <a:rPr lang="en-US" sz="3200" u="sng" dirty="0" smtClean="0">
                <a:solidFill>
                  <a:srgbClr val="002060"/>
                </a:solidFill>
              </a:rPr>
              <a:t>Shadow sticks</a:t>
            </a:r>
          </a:p>
        </p:txBody>
      </p:sp>
      <p:sp>
        <p:nvSpPr>
          <p:cNvPr id="5" name="Rectangle 1"/>
          <p:cNvSpPr>
            <a:spLocks noChangeArrowheads="1"/>
          </p:cNvSpPr>
          <p:nvPr/>
        </p:nvSpPr>
        <p:spPr bwMode="auto">
          <a:xfrm>
            <a:off x="204927" y="2708920"/>
            <a:ext cx="8759561" cy="353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Sun moves from east to west across</a:t>
            </a:r>
            <a:r>
              <a:rPr kumimoji="0" lang="en-US" sz="2800" b="0" u="none" strike="noStrike" cap="none" normalizeH="0" dirty="0" smtClean="0">
                <a:ln>
                  <a:noFill/>
                </a:ln>
                <a:solidFill>
                  <a:srgbClr val="002060"/>
                </a:solidFill>
                <a:effectLst/>
                <a:ea typeface="Times New Roman" pitchFamily="18" charset="0"/>
                <a:cs typeface="Times New Roman" pitchFamily="18" charset="0"/>
              </a:rPr>
              <a:t> </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sky.</a:t>
            </a:r>
            <a:r>
              <a:rPr kumimoji="0" lang="en-US" sz="2800" b="0" u="none" strike="noStrike" cap="none" normalizeH="0" dirty="0" smtClean="0">
                <a:ln>
                  <a:noFill/>
                </a:ln>
                <a:solidFill>
                  <a:srgbClr val="002060"/>
                </a:solidFill>
                <a:effectLst/>
                <a:ea typeface="Times New Roman" pitchFamily="18" charset="0"/>
                <a:cs typeface="Times New Roman" pitchFamily="18" charset="0"/>
              </a:rPr>
              <a:t> S</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hadows cast by opaque objects first become shorter then longer</a:t>
            </a:r>
            <a:r>
              <a:rPr kumimoji="0" lang="en-US" sz="2800" b="0" u="none" strike="noStrike" cap="none" normalizeH="0" dirty="0" smtClean="0">
                <a:ln>
                  <a:noFill/>
                </a:ln>
                <a:solidFill>
                  <a:srgbClr val="002060"/>
                </a:solidFill>
                <a:effectLst/>
                <a:ea typeface="Times New Roman" pitchFamily="18" charset="0"/>
                <a:cs typeface="Times New Roman" pitchFamily="18" charset="0"/>
              </a:rPr>
              <a:t> - E</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levation of</a:t>
            </a:r>
            <a:r>
              <a:rPr kumimoji="0" lang="en-US" sz="2800" b="0" u="none" strike="noStrike" cap="none" normalizeH="0" dirty="0" smtClean="0">
                <a:ln>
                  <a:noFill/>
                </a:ln>
                <a:solidFill>
                  <a:srgbClr val="002060"/>
                </a:solidFill>
                <a:effectLst/>
                <a:ea typeface="Times New Roman" pitchFamily="18" charset="0"/>
                <a:cs typeface="Times New Roman" pitchFamily="18" charset="0"/>
              </a:rPr>
              <a:t> </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Sun increases to maximum (at local noon), when it crosses observer’s meridian </a:t>
            </a:r>
            <a:r>
              <a:rPr lang="en-US" sz="2800" dirty="0">
                <a:solidFill>
                  <a:srgbClr val="002060"/>
                </a:solidFill>
                <a:ea typeface="Times New Roman" pitchFamily="18" charset="0"/>
                <a:cs typeface="Times New Roman" pitchFamily="18" charset="0"/>
              </a:rPr>
              <a:t>(</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due south), and then decreases.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The position of the shadow also changes and this is used in a simple sundial.</a:t>
            </a:r>
            <a:endParaRPr kumimoji="0" lang="en-US" sz="4000" b="0" u="none" strike="noStrike" cap="none" normalizeH="0" baseline="0" dirty="0" smtClean="0">
              <a:ln>
                <a:noFill/>
              </a:ln>
              <a:solidFill>
                <a:srgbClr val="002060"/>
              </a:solidFill>
              <a:effectLst/>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60648"/>
            <a:ext cx="3060171" cy="197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12160" y="2348880"/>
            <a:ext cx="2988164" cy="30777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400" dirty="0" smtClean="0">
                <a:solidFill>
                  <a:srgbClr val="002060"/>
                </a:solidFill>
              </a:rPr>
              <a:t>ANIMATIONS: Shadow stick</a:t>
            </a:r>
          </a:p>
        </p:txBody>
      </p:sp>
      <p:sp>
        <p:nvSpPr>
          <p:cNvPr id="2" name="TextBox 1"/>
          <p:cNvSpPr txBox="1"/>
          <p:nvPr/>
        </p:nvSpPr>
        <p:spPr>
          <a:xfrm>
            <a:off x="107504" y="692696"/>
            <a:ext cx="5472608" cy="1384995"/>
          </a:xfrm>
          <a:prstGeom prst="rect">
            <a:avLst/>
          </a:prstGeom>
          <a:noFill/>
        </p:spPr>
        <p:txBody>
          <a:bodyPr wrap="square" rtlCol="0">
            <a:spAutoFit/>
          </a:bodyPr>
          <a:lstStyle/>
          <a:p>
            <a:r>
              <a:rPr lang="en-US" sz="2800" dirty="0" smtClean="0">
                <a:solidFill>
                  <a:srgbClr val="002060"/>
                </a:solidFill>
              </a:rPr>
              <a:t>Describe what is observed from a shadow stick during the course of a sunny day. </a:t>
            </a:r>
            <a:endParaRPr lang="en-US" sz="2800" dirty="0">
              <a:solidFill>
                <a:srgbClr val="002060"/>
              </a:solidFill>
            </a:endParaRPr>
          </a:p>
        </p:txBody>
      </p:sp>
      <p:pic>
        <p:nvPicPr>
          <p:cNvPr id="17410" name="Picture 2" descr="Image result for shadow stick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656657"/>
            <a:ext cx="6238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0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22760926"/>
              </p:ext>
            </p:extLst>
          </p:nvPr>
        </p:nvGraphicFramePr>
        <p:xfrm>
          <a:off x="22987" y="3789040"/>
          <a:ext cx="9121013" cy="2736304"/>
        </p:xfrm>
        <a:graphic>
          <a:graphicData uri="http://schemas.openxmlformats.org/presentationml/2006/ole">
            <mc:AlternateContent xmlns:mc="http://schemas.openxmlformats.org/markup-compatibility/2006">
              <mc:Choice xmlns:v="urn:schemas-microsoft-com:vml" Requires="v">
                <p:oleObj spid="_x0000_s9224" name="Document" r:id="rId3" imgW="6477000" imgH="1943100" progId="Word.Document.12">
                  <p:embed/>
                </p:oleObj>
              </mc:Choice>
              <mc:Fallback>
                <p:oleObj name="Document" r:id="rId3" imgW="6477000" imgH="1943100" progId="Word.Document.12">
                  <p:embed/>
                  <p:pic>
                    <p:nvPicPr>
                      <p:cNvPr id="2" name="Object 1"/>
                      <p:cNvPicPr/>
                      <p:nvPr/>
                    </p:nvPicPr>
                    <p:blipFill>
                      <a:blip r:embed="rId4"/>
                      <a:stretch>
                        <a:fillRect/>
                      </a:stretch>
                    </p:blipFill>
                    <p:spPr>
                      <a:xfrm>
                        <a:off x="22987" y="3789040"/>
                        <a:ext cx="9121013" cy="2736304"/>
                      </a:xfrm>
                      <a:prstGeom prst="rect">
                        <a:avLst/>
                      </a:prstGeom>
                    </p:spPr>
                  </p:pic>
                </p:oleObj>
              </mc:Fallback>
            </mc:AlternateContent>
          </a:graphicData>
        </a:graphic>
      </p:graphicFrame>
      <p:sp>
        <p:nvSpPr>
          <p:cNvPr id="3" name="TextBox 2"/>
          <p:cNvSpPr txBox="1"/>
          <p:nvPr/>
        </p:nvSpPr>
        <p:spPr>
          <a:xfrm>
            <a:off x="179512" y="85124"/>
            <a:ext cx="1840312" cy="369332"/>
          </a:xfrm>
          <a:prstGeom prst="rect">
            <a:avLst/>
          </a:prstGeom>
          <a:noFill/>
        </p:spPr>
        <p:txBody>
          <a:bodyPr wrap="none" rtlCol="0">
            <a:spAutoFit/>
          </a:bodyPr>
          <a:lstStyle/>
          <a:p>
            <a:r>
              <a:rPr lang="en-GB" dirty="0" smtClean="0"/>
              <a:t>Worksheet Time</a:t>
            </a:r>
          </a:p>
        </p:txBody>
      </p:sp>
      <p:pic>
        <p:nvPicPr>
          <p:cNvPr id="4" name="Picture 3"/>
          <p:cNvPicPr>
            <a:picLocks noChangeAspect="1"/>
          </p:cNvPicPr>
          <p:nvPr/>
        </p:nvPicPr>
        <p:blipFill>
          <a:blip r:embed="rId5"/>
          <a:stretch>
            <a:fillRect/>
          </a:stretch>
        </p:blipFill>
        <p:spPr>
          <a:xfrm>
            <a:off x="186854" y="548680"/>
            <a:ext cx="8302427" cy="4474976"/>
          </a:xfrm>
          <a:prstGeom prst="rect">
            <a:avLst/>
          </a:prstGeom>
        </p:spPr>
      </p:pic>
    </p:spTree>
    <p:extLst>
      <p:ext uri="{BB962C8B-B14F-4D97-AF65-F5344CB8AC3E}">
        <p14:creationId xmlns:p14="http://schemas.microsoft.com/office/powerpoint/2010/main" val="91233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85675" cy="6597352"/>
          </a:xfrm>
          <a:prstGeom prst="rect">
            <a:avLst/>
          </a:prstGeom>
        </p:spPr>
      </p:pic>
    </p:spTree>
    <p:extLst>
      <p:ext uri="{BB962C8B-B14F-4D97-AF65-F5344CB8AC3E}">
        <p14:creationId xmlns:p14="http://schemas.microsoft.com/office/powerpoint/2010/main" val="1828691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Image result for global timezone longitu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94436"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83" y="44624"/>
            <a:ext cx="8560870" cy="646331"/>
          </a:xfrm>
          <a:prstGeom prst="rect">
            <a:avLst/>
          </a:prstGeom>
          <a:noFill/>
        </p:spPr>
        <p:txBody>
          <a:bodyPr wrap="none" rtlCol="0">
            <a:spAutoFit/>
          </a:bodyPr>
          <a:lstStyle/>
          <a:p>
            <a:r>
              <a:rPr lang="en-GB" sz="3600" b="1" u="sng" dirty="0" smtClean="0"/>
              <a:t>Time zones and international date line</a:t>
            </a:r>
            <a:endParaRPr lang="en-GB" sz="3600" b="1" u="sng" dirty="0"/>
          </a:p>
        </p:txBody>
      </p:sp>
    </p:spTree>
    <p:extLst>
      <p:ext uri="{BB962C8B-B14F-4D97-AF65-F5344CB8AC3E}">
        <p14:creationId xmlns:p14="http://schemas.microsoft.com/office/powerpoint/2010/main" val="3418035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66783" y="44624"/>
            <a:ext cx="8560870" cy="646331"/>
          </a:xfrm>
          <a:prstGeom prst="rect">
            <a:avLst/>
          </a:prstGeom>
          <a:noFill/>
        </p:spPr>
        <p:txBody>
          <a:bodyPr wrap="none" rtlCol="0">
            <a:spAutoFit/>
          </a:bodyPr>
          <a:lstStyle/>
          <a:p>
            <a:r>
              <a:rPr lang="en-GB" sz="3600" b="1" u="sng" dirty="0" smtClean="0"/>
              <a:t>Time zones and international date line</a:t>
            </a:r>
            <a:endParaRPr lang="en-GB" sz="3600" b="1" u="sng" dirty="0"/>
          </a:p>
        </p:txBody>
      </p:sp>
      <p:pic>
        <p:nvPicPr>
          <p:cNvPr id="11266" name="Picture 2" descr="Image result for prime merid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68" y="2204864"/>
            <a:ext cx="7642831" cy="43525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528" y="719221"/>
            <a:ext cx="8208912" cy="1384995"/>
          </a:xfrm>
          <a:prstGeom prst="rect">
            <a:avLst/>
          </a:prstGeom>
          <a:noFill/>
        </p:spPr>
        <p:txBody>
          <a:bodyPr wrap="square" rtlCol="0">
            <a:spAutoFit/>
          </a:bodyPr>
          <a:lstStyle/>
          <a:p>
            <a:r>
              <a:rPr lang="en-GB" sz="2800" dirty="0" smtClean="0"/>
              <a:t>In the time zone of the Greenwich or Prime meridian (0⁰ Longitude) the local Mean time </a:t>
            </a:r>
            <a:r>
              <a:rPr lang="en-GB" sz="2800" b="1" u="sng" dirty="0" smtClean="0"/>
              <a:t>IS</a:t>
            </a:r>
            <a:r>
              <a:rPr lang="en-GB" sz="2800" dirty="0" smtClean="0"/>
              <a:t> Greenwich Mean Time GMT</a:t>
            </a:r>
            <a:endParaRPr lang="en-GB" sz="2800" dirty="0"/>
          </a:p>
        </p:txBody>
      </p:sp>
    </p:spTree>
    <p:extLst>
      <p:ext uri="{BB962C8B-B14F-4D97-AF65-F5344CB8AC3E}">
        <p14:creationId xmlns:p14="http://schemas.microsoft.com/office/powerpoint/2010/main" val="10281576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339752" y="7951"/>
            <a:ext cx="3138873" cy="646331"/>
          </a:xfrm>
          <a:prstGeom prst="rect">
            <a:avLst/>
          </a:prstGeom>
          <a:noFill/>
        </p:spPr>
        <p:txBody>
          <a:bodyPr wrap="none" rtlCol="0">
            <a:spAutoFit/>
          </a:bodyPr>
          <a:lstStyle/>
          <a:p>
            <a:r>
              <a:rPr lang="en-GB" sz="3600" b="1" u="sng" dirty="0" smtClean="0"/>
              <a:t>GMT AND UTC</a:t>
            </a:r>
            <a:endParaRPr lang="en-GB" sz="3600" b="1" u="sng" dirty="0"/>
          </a:p>
        </p:txBody>
      </p:sp>
      <p:sp>
        <p:nvSpPr>
          <p:cNvPr id="3" name="TextBox 2"/>
          <p:cNvSpPr txBox="1"/>
          <p:nvPr/>
        </p:nvSpPr>
        <p:spPr>
          <a:xfrm>
            <a:off x="323528" y="719221"/>
            <a:ext cx="8208912" cy="5693866"/>
          </a:xfrm>
          <a:prstGeom prst="rect">
            <a:avLst/>
          </a:prstGeom>
          <a:noFill/>
        </p:spPr>
        <p:txBody>
          <a:bodyPr wrap="square" rtlCol="0">
            <a:spAutoFit/>
          </a:bodyPr>
          <a:lstStyle/>
          <a:p>
            <a:r>
              <a:rPr lang="en-GB" sz="3200" dirty="0"/>
              <a:t>Universal </a:t>
            </a:r>
            <a:r>
              <a:rPr lang="en-GB" sz="3200" b="1" dirty="0"/>
              <a:t>Time</a:t>
            </a:r>
            <a:r>
              <a:rPr lang="en-GB" sz="3200" dirty="0"/>
              <a:t> (</a:t>
            </a:r>
            <a:r>
              <a:rPr lang="en-GB" sz="3200" b="1" dirty="0"/>
              <a:t>UT</a:t>
            </a:r>
            <a:r>
              <a:rPr lang="en-GB" sz="3200" dirty="0"/>
              <a:t>) is a </a:t>
            </a:r>
            <a:r>
              <a:rPr lang="en-GB" sz="3200" b="1" dirty="0"/>
              <a:t>time</a:t>
            </a:r>
            <a:r>
              <a:rPr lang="en-GB" sz="3200" dirty="0"/>
              <a:t> standard based on Earth's rotation. It is a modern continuation of Greenwich Mean </a:t>
            </a:r>
            <a:r>
              <a:rPr lang="en-GB" sz="3200" b="1" dirty="0"/>
              <a:t>Time</a:t>
            </a:r>
            <a:r>
              <a:rPr lang="en-GB" sz="3200" dirty="0"/>
              <a:t> (GMT), i.e., the mean solar </a:t>
            </a:r>
            <a:r>
              <a:rPr lang="en-GB" sz="3200" b="1" dirty="0"/>
              <a:t>time</a:t>
            </a:r>
            <a:r>
              <a:rPr lang="en-GB" sz="3200" dirty="0"/>
              <a:t> on the Prime Meridian at Greenwich, London, UK</a:t>
            </a:r>
            <a:r>
              <a:rPr lang="en-GB" sz="3200" dirty="0" smtClean="0"/>
              <a:t>.</a:t>
            </a:r>
          </a:p>
          <a:p>
            <a:endParaRPr lang="en-GB" sz="3200" dirty="0"/>
          </a:p>
          <a:p>
            <a:r>
              <a:rPr lang="en-GB" sz="2800" dirty="0"/>
              <a:t>UTC is the time standard commonly used across the world. The world's timing </a:t>
            </a:r>
            <a:r>
              <a:rPr lang="en-GB" sz="2800" dirty="0" smtClean="0"/>
              <a:t>centres </a:t>
            </a:r>
            <a:r>
              <a:rPr lang="en-GB" sz="2800" dirty="0"/>
              <a:t>have agreed to keep their time scales closely synchronized - or coordinated - therefore the name Coordinated Universal Time.</a:t>
            </a:r>
            <a:endParaRPr lang="en-GB" sz="6000" dirty="0"/>
          </a:p>
        </p:txBody>
      </p:sp>
    </p:spTree>
    <p:extLst>
      <p:ext uri="{BB962C8B-B14F-4D97-AF65-F5344CB8AC3E}">
        <p14:creationId xmlns:p14="http://schemas.microsoft.com/office/powerpoint/2010/main" val="28343612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51520" y="188640"/>
            <a:ext cx="8208912" cy="5755422"/>
          </a:xfrm>
          <a:prstGeom prst="rect">
            <a:avLst/>
          </a:prstGeom>
          <a:noFill/>
        </p:spPr>
        <p:txBody>
          <a:bodyPr wrap="square" rtlCol="0">
            <a:spAutoFit/>
          </a:bodyPr>
          <a:lstStyle/>
          <a:p>
            <a:pPr algn="ctr"/>
            <a:r>
              <a:rPr lang="en-GB" sz="3200" u="sng" dirty="0"/>
              <a:t>Atomic and Solar </a:t>
            </a:r>
            <a:r>
              <a:rPr lang="en-GB" sz="3200" u="sng" dirty="0" smtClean="0"/>
              <a:t>Time</a:t>
            </a:r>
          </a:p>
          <a:p>
            <a:endParaRPr lang="en-GB" sz="2800" dirty="0"/>
          </a:p>
          <a:p>
            <a:r>
              <a:rPr lang="en-GB" sz="2800" dirty="0"/>
              <a:t>Two components are used to determine UTC</a:t>
            </a:r>
            <a:r>
              <a:rPr lang="en-GB" sz="2800" dirty="0" smtClean="0"/>
              <a:t>:</a:t>
            </a:r>
          </a:p>
          <a:p>
            <a:endParaRPr lang="en-GB" sz="2800" dirty="0"/>
          </a:p>
          <a:p>
            <a:r>
              <a:rPr lang="en-GB" sz="2800" dirty="0">
                <a:hlinkClick r:id="rId2"/>
              </a:rPr>
              <a:t>International Atomic Time</a:t>
            </a:r>
            <a:r>
              <a:rPr lang="en-GB" sz="2800" dirty="0"/>
              <a:t> (TAI): A time scale that combines the output of some 400 </a:t>
            </a:r>
            <a:r>
              <a:rPr lang="en-GB" sz="2800" dirty="0">
                <a:hlinkClick r:id="rId3"/>
              </a:rPr>
              <a:t>highly precise atomic clocks</a:t>
            </a:r>
            <a:r>
              <a:rPr lang="en-GB" sz="2800" dirty="0"/>
              <a:t> worldwide, and provides the exact speed for our clocks to tick</a:t>
            </a:r>
            <a:r>
              <a:rPr lang="en-GB" sz="2800" dirty="0" smtClean="0"/>
              <a:t>.</a:t>
            </a:r>
          </a:p>
          <a:p>
            <a:endParaRPr lang="en-GB" sz="2800" dirty="0"/>
          </a:p>
          <a:p>
            <a:r>
              <a:rPr lang="en-GB" sz="2800" dirty="0">
                <a:hlinkClick r:id="rId4"/>
              </a:rPr>
              <a:t>Universal Time</a:t>
            </a:r>
            <a:r>
              <a:rPr lang="en-GB" sz="2800" dirty="0"/>
              <a:t> (UT1): Also known as astronomical time or solar time, it refers to the Earth's rotation. It is used to compare the pace provided by TAI with the actual </a:t>
            </a:r>
            <a:r>
              <a:rPr lang="en-GB" sz="2800" dirty="0">
                <a:hlinkClick r:id="rId5"/>
              </a:rPr>
              <a:t>length of a day on Earth</a:t>
            </a:r>
            <a:r>
              <a:rPr lang="en-GB" sz="2800" dirty="0"/>
              <a:t>.</a:t>
            </a:r>
          </a:p>
        </p:txBody>
      </p:sp>
    </p:spTree>
    <p:extLst>
      <p:ext uri="{BB962C8B-B14F-4D97-AF65-F5344CB8AC3E}">
        <p14:creationId xmlns:p14="http://schemas.microsoft.com/office/powerpoint/2010/main" val="2923923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4869"/>
            <a:ext cx="9108504" cy="6678751"/>
          </a:xfrm>
          <a:prstGeom prst="rect">
            <a:avLst/>
          </a:prstGeom>
          <a:noFill/>
        </p:spPr>
        <p:txBody>
          <a:bodyPr wrap="square" rtlCol="0">
            <a:spAutoFit/>
          </a:bodyPr>
          <a:lstStyle/>
          <a:p>
            <a:pPr algn="ctr"/>
            <a:r>
              <a:rPr lang="en-GB" sz="2400" dirty="0" smtClean="0"/>
              <a:t>Bringing it all together </a:t>
            </a:r>
          </a:p>
          <a:p>
            <a:endParaRPr lang="en-GB" sz="1600" dirty="0"/>
          </a:p>
          <a:p>
            <a:r>
              <a:rPr lang="en-GB" sz="2000" dirty="0" smtClean="0"/>
              <a:t>So we can use the information we have learnt so far to determine our longitude with just a shadow stick and our friend the ‘Equation of Time’</a:t>
            </a:r>
          </a:p>
          <a:p>
            <a:endParaRPr lang="en-GB" sz="2400" dirty="0"/>
          </a:p>
          <a:p>
            <a:pPr algn="ctr"/>
            <a:r>
              <a:rPr lang="en-GB" sz="2000" b="1" dirty="0"/>
              <a:t>Equation of Time = Mean solar time – Apparent Solar </a:t>
            </a:r>
            <a:r>
              <a:rPr lang="en-GB" sz="2000" b="1" dirty="0" smtClean="0"/>
              <a:t>Time</a:t>
            </a:r>
          </a:p>
          <a:p>
            <a:pPr algn="ctr"/>
            <a:endParaRPr lang="en-GB" sz="2000" b="1" dirty="0"/>
          </a:p>
          <a:p>
            <a:r>
              <a:rPr lang="en-GB" sz="2000" dirty="0" smtClean="0"/>
              <a:t>If the EOT is negative then the AST must be behind the MST</a:t>
            </a:r>
          </a:p>
          <a:p>
            <a:r>
              <a:rPr lang="en-GB" sz="2000" dirty="0" smtClean="0"/>
              <a:t>If the EOT is positive then the MST must be behind the AST</a:t>
            </a:r>
          </a:p>
          <a:p>
            <a:endParaRPr lang="en-GB" sz="2200" dirty="0"/>
          </a:p>
          <a:p>
            <a:r>
              <a:rPr lang="en-GB" dirty="0"/>
              <a:t>An observer sees the Sun culminate at 11.56 GMT. The EOT on that date is -9. At what longitude is the observer located</a:t>
            </a:r>
            <a:r>
              <a:rPr lang="en-GB" dirty="0" smtClean="0"/>
              <a:t>?</a:t>
            </a:r>
            <a:r>
              <a:rPr lang="en-GB" sz="2400" dirty="0"/>
              <a:t/>
            </a:r>
            <a:br>
              <a:rPr lang="en-GB" sz="2400" dirty="0"/>
            </a:br>
            <a:r>
              <a:rPr lang="en-GB" dirty="0"/>
              <a:t>Apparent solar time = Mean solar time + EOT</a:t>
            </a:r>
            <a:br>
              <a:rPr lang="en-GB" dirty="0"/>
            </a:br>
            <a:r>
              <a:rPr lang="en-GB" dirty="0"/>
              <a:t>Apparent solar time = 11.56 + -9 = 11.56 - 00.09</a:t>
            </a:r>
            <a:br>
              <a:rPr lang="en-GB" dirty="0"/>
            </a:br>
            <a:r>
              <a:rPr lang="en-GB" dirty="0"/>
              <a:t>=11.47</a:t>
            </a:r>
            <a:br>
              <a:rPr lang="en-GB" dirty="0"/>
            </a:br>
            <a:r>
              <a:rPr lang="en-GB" dirty="0"/>
              <a:t>4 minutes = 1 degree of longitude so 1 minute = 0.25 degree of longitude 13 minutes = 3.25 degrees </a:t>
            </a:r>
            <a:br>
              <a:rPr lang="en-GB" dirty="0"/>
            </a:br>
            <a:r>
              <a:rPr lang="en-GB" dirty="0"/>
              <a:t>As the amount is negative (greater than the apparent solar time) it is East. Positive would be West.</a:t>
            </a:r>
            <a:br>
              <a:rPr lang="en-GB" dirty="0"/>
            </a:br>
            <a:r>
              <a:rPr lang="en-GB" dirty="0"/>
              <a:t>= 3.25 degrees </a:t>
            </a:r>
            <a:r>
              <a:rPr lang="en-GB" dirty="0" smtClean="0"/>
              <a:t>East</a:t>
            </a:r>
          </a:p>
          <a:p>
            <a:endParaRPr lang="en-GB" sz="2200" dirty="0"/>
          </a:p>
          <a:p>
            <a:r>
              <a:rPr lang="en-GB" sz="2000" dirty="0"/>
              <a:t>http://www.gcseastronomy.co.uk/space/earthmoonsun/eotcalculations.html</a:t>
            </a:r>
            <a:endParaRPr lang="en-GB" sz="2000" dirty="0" smtClean="0"/>
          </a:p>
        </p:txBody>
      </p:sp>
    </p:spTree>
    <p:extLst>
      <p:ext uri="{BB962C8B-B14F-4D97-AF65-F5344CB8AC3E}">
        <p14:creationId xmlns:p14="http://schemas.microsoft.com/office/powerpoint/2010/main" val="134883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4869"/>
            <a:ext cx="9108504" cy="6370975"/>
          </a:xfrm>
          <a:prstGeom prst="rect">
            <a:avLst/>
          </a:prstGeom>
          <a:noFill/>
        </p:spPr>
        <p:txBody>
          <a:bodyPr wrap="square" rtlCol="0">
            <a:spAutoFit/>
          </a:bodyPr>
          <a:lstStyle/>
          <a:p>
            <a:pPr algn="ctr"/>
            <a:r>
              <a:rPr lang="en-GB" sz="2400" dirty="0" smtClean="0"/>
              <a:t>Determining Longitude</a:t>
            </a:r>
          </a:p>
          <a:p>
            <a:pPr algn="ctr"/>
            <a:endParaRPr lang="en-GB" sz="2400" dirty="0"/>
          </a:p>
          <a:p>
            <a:r>
              <a:rPr lang="en-GB" sz="2400" dirty="0" smtClean="0"/>
              <a:t>It was important for Maritime navigators to be able to determine their longitude so that they could know where they were and when they would arrive somewhere. </a:t>
            </a:r>
          </a:p>
          <a:p>
            <a:endParaRPr lang="en-GB" sz="2400" dirty="0"/>
          </a:p>
          <a:p>
            <a:r>
              <a:rPr lang="en-GB" sz="2400" dirty="0" smtClean="0"/>
              <a:t>There were two main methods to do this:</a:t>
            </a:r>
          </a:p>
          <a:p>
            <a:endParaRPr lang="en-GB" sz="2400" dirty="0"/>
          </a:p>
          <a:p>
            <a:r>
              <a:rPr lang="en-GB" sz="2400" dirty="0" smtClean="0"/>
              <a:t>The lunar distance method (Astronomical Method using the stars or moon)</a:t>
            </a:r>
          </a:p>
          <a:p>
            <a:endParaRPr lang="en-GB" sz="2400" dirty="0" smtClean="0"/>
          </a:p>
          <a:p>
            <a:endParaRPr lang="en-GB" sz="2400" dirty="0"/>
          </a:p>
          <a:p>
            <a:endParaRPr lang="en-GB" sz="2400" dirty="0" smtClean="0"/>
          </a:p>
          <a:p>
            <a:endParaRPr lang="en-GB" sz="2400" dirty="0" smtClean="0"/>
          </a:p>
          <a:p>
            <a:endParaRPr lang="en-GB" sz="2400" dirty="0"/>
          </a:p>
          <a:p>
            <a:r>
              <a:rPr lang="en-GB" sz="2400" dirty="0" smtClean="0"/>
              <a:t>The horological method using a maritime chronometer (accurate time piece) developed by John Harrison.</a:t>
            </a:r>
          </a:p>
        </p:txBody>
      </p:sp>
      <p:pic>
        <p:nvPicPr>
          <p:cNvPr id="13314" name="Picture 2" descr="https://cudl.lib.cam.ac.uk/images/thumbnails/longitude/ES-LON-0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356992"/>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516216" y="3356992"/>
            <a:ext cx="2131690" cy="2131690"/>
          </a:xfrm>
          <a:prstGeom prst="rect">
            <a:avLst/>
          </a:prstGeom>
        </p:spPr>
      </p:pic>
    </p:spTree>
    <p:extLst>
      <p:ext uri="{BB962C8B-B14F-4D97-AF65-F5344CB8AC3E}">
        <p14:creationId xmlns:p14="http://schemas.microsoft.com/office/powerpoint/2010/main" val="2323867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4869"/>
            <a:ext cx="9108504" cy="1569660"/>
          </a:xfrm>
          <a:prstGeom prst="rect">
            <a:avLst/>
          </a:prstGeom>
          <a:noFill/>
        </p:spPr>
        <p:txBody>
          <a:bodyPr wrap="square" rtlCol="0">
            <a:spAutoFit/>
          </a:bodyPr>
          <a:lstStyle/>
          <a:p>
            <a:r>
              <a:rPr lang="en-GB" sz="2400" dirty="0" smtClean="0"/>
              <a:t>The </a:t>
            </a:r>
            <a:r>
              <a:rPr lang="en-GB" sz="2400" dirty="0"/>
              <a:t>lunar distance method (or lunars) was one of the means of determining longitude at sea that was made practicable in the 1760s. </a:t>
            </a:r>
            <a:endParaRPr lang="en-GB" sz="2400" dirty="0" smtClean="0"/>
          </a:p>
          <a:p>
            <a:endParaRPr lang="en-GB" sz="2400" dirty="0"/>
          </a:p>
        </p:txBody>
      </p:sp>
      <p:pic>
        <p:nvPicPr>
          <p:cNvPr id="13314" name="Picture 2" descr="https://cudl.lib.cam.ac.uk/images/thumbnails/longitude/ES-LON-0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581" y="1100460"/>
            <a:ext cx="2434580" cy="24345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59" y="1124744"/>
            <a:ext cx="6395020" cy="4154984"/>
          </a:xfrm>
          <a:prstGeom prst="rect">
            <a:avLst/>
          </a:prstGeom>
        </p:spPr>
        <p:txBody>
          <a:bodyPr wrap="square">
            <a:spAutoFit/>
          </a:bodyPr>
          <a:lstStyle/>
          <a:p>
            <a:r>
              <a:rPr lang="en-GB" sz="2400" dirty="0"/>
              <a:t>The method used the moon's apparent motion relative to the stars like a clock to find a reference time (e.g. the time at </a:t>
            </a:r>
            <a:r>
              <a:rPr lang="en-GB" sz="2400" dirty="0">
                <a:hlinkClick r:id="rId3"/>
              </a:rPr>
              <a:t>Greenwich</a:t>
            </a:r>
            <a:r>
              <a:rPr lang="en-GB" sz="2400" dirty="0"/>
              <a:t>). </a:t>
            </a:r>
            <a:endParaRPr lang="en-GB" sz="2400" dirty="0" smtClean="0"/>
          </a:p>
          <a:p>
            <a:endParaRPr lang="en-GB" sz="2400" dirty="0"/>
          </a:p>
          <a:p>
            <a:r>
              <a:rPr lang="en-GB" sz="2400" dirty="0" smtClean="0"/>
              <a:t>The </a:t>
            </a:r>
            <a:r>
              <a:rPr lang="en-GB" sz="2400" dirty="0"/>
              <a:t>difference between this time and local time on board the ship - determined from the sun - could be converted into a difference of longitude, one hour of time difference equating to 15 degrees of longitude.</a:t>
            </a:r>
            <a:endParaRPr lang="en-GB" sz="3200" dirty="0"/>
          </a:p>
        </p:txBody>
      </p:sp>
      <p:sp>
        <p:nvSpPr>
          <p:cNvPr id="6" name="TextBox 5"/>
          <p:cNvSpPr txBox="1"/>
          <p:nvPr/>
        </p:nvSpPr>
        <p:spPr>
          <a:xfrm>
            <a:off x="107504" y="5373216"/>
            <a:ext cx="9108504" cy="1569660"/>
          </a:xfrm>
          <a:prstGeom prst="rect">
            <a:avLst/>
          </a:prstGeom>
          <a:noFill/>
        </p:spPr>
        <p:txBody>
          <a:bodyPr wrap="square" rtlCol="0">
            <a:spAutoFit/>
          </a:bodyPr>
          <a:lstStyle/>
          <a:p>
            <a:r>
              <a:rPr lang="en-GB" sz="2400" dirty="0" smtClean="0"/>
              <a:t>This required accurate table of data about the moons position and a method of accurately observation form the deck of a ship using a Hadley quadrant or octant.</a:t>
            </a:r>
          </a:p>
          <a:p>
            <a:endParaRPr lang="en-GB" sz="2400" dirty="0"/>
          </a:p>
        </p:txBody>
      </p:sp>
    </p:spTree>
    <p:extLst>
      <p:ext uri="{BB962C8B-B14F-4D97-AF65-F5344CB8AC3E}">
        <p14:creationId xmlns:p14="http://schemas.microsoft.com/office/powerpoint/2010/main" val="27801448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4869"/>
            <a:ext cx="9108504" cy="1569660"/>
          </a:xfrm>
          <a:prstGeom prst="rect">
            <a:avLst/>
          </a:prstGeom>
          <a:noFill/>
        </p:spPr>
        <p:txBody>
          <a:bodyPr wrap="square" rtlCol="0">
            <a:spAutoFit/>
          </a:bodyPr>
          <a:lstStyle/>
          <a:p>
            <a:r>
              <a:rPr lang="en-GB" sz="2400" dirty="0" smtClean="0"/>
              <a:t>John Harrison designed an accurate time device in 1735 that could be used on ships to determine the longitude of a ship more precisely.</a:t>
            </a:r>
          </a:p>
          <a:p>
            <a:endParaRPr lang="en-GB" sz="2400" dirty="0"/>
          </a:p>
        </p:txBody>
      </p:sp>
      <p:sp>
        <p:nvSpPr>
          <p:cNvPr id="2" name="Rectangle 1"/>
          <p:cNvSpPr/>
          <p:nvPr/>
        </p:nvSpPr>
        <p:spPr>
          <a:xfrm>
            <a:off x="35496" y="1273599"/>
            <a:ext cx="6170959" cy="4154984"/>
          </a:xfrm>
          <a:prstGeom prst="rect">
            <a:avLst/>
          </a:prstGeom>
        </p:spPr>
        <p:txBody>
          <a:bodyPr wrap="square">
            <a:spAutoFit/>
          </a:bodyPr>
          <a:lstStyle/>
          <a:p>
            <a:r>
              <a:rPr lang="en-GB" sz="2400" dirty="0"/>
              <a:t>In 1714, the British government offered a longitude prize for a method of determining longitude at sea, with the awards ranging from £10,000 to £20,000 (£2 million to £4 million in 2018 terms) depending on accuracy</a:t>
            </a:r>
            <a:r>
              <a:rPr lang="en-GB" sz="2400" dirty="0" smtClean="0"/>
              <a:t>.</a:t>
            </a:r>
          </a:p>
          <a:p>
            <a:r>
              <a:rPr lang="en-GB" sz="2400" dirty="0" smtClean="0"/>
              <a:t>Harrisons design was </a:t>
            </a:r>
            <a:r>
              <a:rPr lang="en-GB" sz="2400" dirty="0"/>
              <a:t>a</a:t>
            </a:r>
            <a:r>
              <a:rPr lang="en-GB" sz="2400" dirty="0" smtClean="0"/>
              <a:t> </a:t>
            </a:r>
            <a:r>
              <a:rPr lang="en-GB" sz="2400" dirty="0"/>
              <a:t>clock based on a pair of counter-oscillating weighted beams connected by springs whose motion was not influenced by gravity or the motion of a ship.</a:t>
            </a:r>
            <a:endParaRPr lang="en-GB" sz="4000" dirty="0"/>
          </a:p>
        </p:txBody>
      </p:sp>
      <p:sp>
        <p:nvSpPr>
          <p:cNvPr id="6" name="TextBox 5"/>
          <p:cNvSpPr txBox="1"/>
          <p:nvPr/>
        </p:nvSpPr>
        <p:spPr>
          <a:xfrm>
            <a:off x="107504" y="5373216"/>
            <a:ext cx="9108504" cy="1569660"/>
          </a:xfrm>
          <a:prstGeom prst="rect">
            <a:avLst/>
          </a:prstGeom>
          <a:noFill/>
        </p:spPr>
        <p:txBody>
          <a:bodyPr wrap="square" rtlCol="0">
            <a:spAutoFit/>
          </a:bodyPr>
          <a:lstStyle/>
          <a:p>
            <a:r>
              <a:rPr lang="en-GB" sz="2400" dirty="0" smtClean="0"/>
              <a:t>Harrison went through several design stages H1, H2, H3, and H4 before perfecting an accurate and reliable device that is still in constant use today.</a:t>
            </a:r>
          </a:p>
          <a:p>
            <a:endParaRPr lang="en-GB" sz="2400" dirty="0"/>
          </a:p>
        </p:txBody>
      </p:sp>
      <p:pic>
        <p:nvPicPr>
          <p:cNvPr id="7" name="Picture 6"/>
          <p:cNvPicPr>
            <a:picLocks noChangeAspect="1"/>
          </p:cNvPicPr>
          <p:nvPr/>
        </p:nvPicPr>
        <p:blipFill>
          <a:blip r:embed="rId2"/>
          <a:stretch>
            <a:fillRect/>
          </a:stretch>
        </p:blipFill>
        <p:spPr>
          <a:xfrm>
            <a:off x="6184130" y="892203"/>
            <a:ext cx="2675160" cy="2675160"/>
          </a:xfrm>
          <a:prstGeom prst="rect">
            <a:avLst/>
          </a:prstGeom>
        </p:spPr>
      </p:pic>
    </p:spTree>
    <p:extLst>
      <p:ext uri="{BB962C8B-B14F-4D97-AF65-F5344CB8AC3E}">
        <p14:creationId xmlns:p14="http://schemas.microsoft.com/office/powerpoint/2010/main" val="4245233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rot="10800000" flipH="1" flipV="1">
            <a:off x="251520" y="189220"/>
            <a:ext cx="878497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2060"/>
                </a:solidFill>
                <a:ea typeface="Times New Roman" pitchFamily="18" charset="0"/>
                <a:cs typeface="Times New Roman" pitchFamily="18" charset="0"/>
              </a:rPr>
              <a:t>S</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imple shadow stick can be used to determine time of local noon. If length of shadow cast by</a:t>
            </a:r>
            <a:r>
              <a:rPr kumimoji="0" lang="en-US" sz="2800" b="0" u="none" strike="noStrike" cap="none" normalizeH="0" dirty="0" smtClean="0">
                <a:ln>
                  <a:noFill/>
                </a:ln>
                <a:solidFill>
                  <a:srgbClr val="002060"/>
                </a:solidFill>
                <a:effectLst/>
                <a:ea typeface="Times New Roman" pitchFamily="18" charset="0"/>
                <a:cs typeface="Times New Roman" pitchFamily="18" charset="0"/>
              </a:rPr>
              <a:t> </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vertical stick is measured </a:t>
            </a:r>
            <a:r>
              <a:rPr lang="en-US" sz="2800" dirty="0" smtClean="0">
                <a:solidFill>
                  <a:srgbClr val="002060"/>
                </a:solidFill>
                <a:ea typeface="Times New Roman" pitchFamily="18" charset="0"/>
                <a:cs typeface="Times New Roman" pitchFamily="18" charset="0"/>
              </a:rPr>
              <a:t>periodically</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 (5 min?) for about half-an-hour either side of noon, </a:t>
            </a:r>
            <a:r>
              <a:rPr lang="en-US" sz="2800" dirty="0" smtClean="0">
                <a:solidFill>
                  <a:srgbClr val="002060"/>
                </a:solidFill>
                <a:ea typeface="Times New Roman" pitchFamily="18" charset="0"/>
                <a:cs typeface="Times New Roman" pitchFamily="18" charset="0"/>
              </a:rPr>
              <a:t>then </a:t>
            </a:r>
            <a:r>
              <a:rPr kumimoji="0" lang="en-US" sz="2800" b="0" u="none" strike="noStrike" cap="none" normalizeH="0" baseline="0" dirty="0" smtClean="0">
                <a:ln>
                  <a:noFill/>
                </a:ln>
                <a:solidFill>
                  <a:srgbClr val="002060"/>
                </a:solidFill>
                <a:effectLst/>
                <a:ea typeface="Times New Roman" pitchFamily="18" charset="0"/>
                <a:cs typeface="Times New Roman" pitchFamily="18" charset="0"/>
              </a:rPr>
              <a:t>graph can be plotted of shadow length against time.</a:t>
            </a:r>
            <a:r>
              <a:rPr kumimoji="0" lang="en-GB" sz="2800" b="0" u="none" strike="noStrike" cap="none" normalizeH="0" baseline="0" dirty="0" smtClean="0">
                <a:ln>
                  <a:noFill/>
                </a:ln>
                <a:solidFill>
                  <a:srgbClr val="002060"/>
                </a:solidFill>
                <a:effectLst/>
                <a:cs typeface="Arial" pitchFamily="34" charset="0"/>
              </a:rPr>
              <a:t> </a:t>
            </a:r>
          </a:p>
        </p:txBody>
      </p:sp>
      <p:grpSp>
        <p:nvGrpSpPr>
          <p:cNvPr id="3" name="Group 5"/>
          <p:cNvGrpSpPr>
            <a:grpSpLocks/>
          </p:cNvGrpSpPr>
          <p:nvPr/>
        </p:nvGrpSpPr>
        <p:grpSpPr bwMode="auto">
          <a:xfrm>
            <a:off x="1476071" y="3429278"/>
            <a:ext cx="7471757" cy="2447995"/>
            <a:chOff x="-3740" y="10886"/>
            <a:chExt cx="8680" cy="3212"/>
          </a:xfrm>
        </p:grpSpPr>
        <p:grpSp>
          <p:nvGrpSpPr>
            <p:cNvPr id="4" name="Group 6"/>
            <p:cNvGrpSpPr>
              <a:grpSpLocks/>
            </p:cNvGrpSpPr>
            <p:nvPr/>
          </p:nvGrpSpPr>
          <p:grpSpPr bwMode="auto">
            <a:xfrm>
              <a:off x="1438" y="11391"/>
              <a:ext cx="3502" cy="2707"/>
              <a:chOff x="67" y="539"/>
              <a:chExt cx="9353" cy="6906"/>
            </a:xfrm>
          </p:grpSpPr>
          <p:sp>
            <p:nvSpPr>
              <p:cNvPr id="6" name="Freeform 7"/>
              <p:cNvSpPr>
                <a:spLocks/>
              </p:cNvSpPr>
              <p:nvPr/>
            </p:nvSpPr>
            <p:spPr bwMode="auto">
              <a:xfrm>
                <a:off x="67" y="5148"/>
                <a:ext cx="8934" cy="2297"/>
              </a:xfrm>
              <a:custGeom>
                <a:avLst/>
                <a:gdLst>
                  <a:gd name="T0" fmla="*/ 1430 w 8934"/>
                  <a:gd name="T1" fmla="*/ 355 h 2297"/>
                  <a:gd name="T2" fmla="*/ 1628 w 8934"/>
                  <a:gd name="T3" fmla="*/ 329 h 2297"/>
                  <a:gd name="T4" fmla="*/ 1760 w 8934"/>
                  <a:gd name="T5" fmla="*/ 289 h 2297"/>
                  <a:gd name="T6" fmla="*/ 2025 w 8934"/>
                  <a:gd name="T7" fmla="*/ 276 h 2297"/>
                  <a:gd name="T8" fmla="*/ 2329 w 8934"/>
                  <a:gd name="T9" fmla="*/ 223 h 2297"/>
                  <a:gd name="T10" fmla="*/ 3610 w 8934"/>
                  <a:gd name="T11" fmla="*/ 183 h 2297"/>
                  <a:gd name="T12" fmla="*/ 4878 w 8934"/>
                  <a:gd name="T13" fmla="*/ 104 h 2297"/>
                  <a:gd name="T14" fmla="*/ 5869 w 8934"/>
                  <a:gd name="T15" fmla="*/ 38 h 2297"/>
                  <a:gd name="T16" fmla="*/ 6662 w 8934"/>
                  <a:gd name="T17" fmla="*/ 91 h 2297"/>
                  <a:gd name="T18" fmla="*/ 7719 w 8934"/>
                  <a:gd name="T19" fmla="*/ 157 h 2297"/>
                  <a:gd name="T20" fmla="*/ 8155 w 8934"/>
                  <a:gd name="T21" fmla="*/ 223 h 2297"/>
                  <a:gd name="T22" fmla="*/ 8194 w 8934"/>
                  <a:gd name="T23" fmla="*/ 250 h 2297"/>
                  <a:gd name="T24" fmla="*/ 8300 w 8934"/>
                  <a:gd name="T25" fmla="*/ 276 h 2297"/>
                  <a:gd name="T26" fmla="*/ 8524 w 8934"/>
                  <a:gd name="T27" fmla="*/ 355 h 2297"/>
                  <a:gd name="T28" fmla="*/ 8551 w 8934"/>
                  <a:gd name="T29" fmla="*/ 382 h 2297"/>
                  <a:gd name="T30" fmla="*/ 8591 w 8934"/>
                  <a:gd name="T31" fmla="*/ 395 h 2297"/>
                  <a:gd name="T32" fmla="*/ 8670 w 8934"/>
                  <a:gd name="T33" fmla="*/ 448 h 2297"/>
                  <a:gd name="T34" fmla="*/ 8709 w 8934"/>
                  <a:gd name="T35" fmla="*/ 487 h 2297"/>
                  <a:gd name="T36" fmla="*/ 8789 w 8934"/>
                  <a:gd name="T37" fmla="*/ 540 h 2297"/>
                  <a:gd name="T38" fmla="*/ 8855 w 8934"/>
                  <a:gd name="T39" fmla="*/ 765 h 2297"/>
                  <a:gd name="T40" fmla="*/ 8881 w 8934"/>
                  <a:gd name="T41" fmla="*/ 844 h 2297"/>
                  <a:gd name="T42" fmla="*/ 8934 w 8934"/>
                  <a:gd name="T43" fmla="*/ 910 h 2297"/>
                  <a:gd name="T44" fmla="*/ 8868 w 8934"/>
                  <a:gd name="T45" fmla="*/ 1399 h 2297"/>
                  <a:gd name="T46" fmla="*/ 8789 w 8934"/>
                  <a:gd name="T47" fmla="*/ 1597 h 2297"/>
                  <a:gd name="T48" fmla="*/ 8762 w 8934"/>
                  <a:gd name="T49" fmla="*/ 1637 h 2297"/>
                  <a:gd name="T50" fmla="*/ 8723 w 8934"/>
                  <a:gd name="T51" fmla="*/ 1676 h 2297"/>
                  <a:gd name="T52" fmla="*/ 8604 w 8934"/>
                  <a:gd name="T53" fmla="*/ 1795 h 2297"/>
                  <a:gd name="T54" fmla="*/ 7785 w 8934"/>
                  <a:gd name="T55" fmla="*/ 1927 h 2297"/>
                  <a:gd name="T56" fmla="*/ 7269 w 8934"/>
                  <a:gd name="T57" fmla="*/ 2020 h 2297"/>
                  <a:gd name="T58" fmla="*/ 6939 w 8934"/>
                  <a:gd name="T59" fmla="*/ 2192 h 2297"/>
                  <a:gd name="T60" fmla="*/ 6609 w 8934"/>
                  <a:gd name="T61" fmla="*/ 2244 h 2297"/>
                  <a:gd name="T62" fmla="*/ 6464 w 8934"/>
                  <a:gd name="T63" fmla="*/ 2284 h 2297"/>
                  <a:gd name="T64" fmla="*/ 6001 w 8934"/>
                  <a:gd name="T65" fmla="*/ 2258 h 2297"/>
                  <a:gd name="T66" fmla="*/ 5790 w 8934"/>
                  <a:gd name="T67" fmla="*/ 2205 h 2297"/>
                  <a:gd name="T68" fmla="*/ 5724 w 8934"/>
                  <a:gd name="T69" fmla="*/ 2192 h 2297"/>
                  <a:gd name="T70" fmla="*/ 5261 w 8934"/>
                  <a:gd name="T71" fmla="*/ 2218 h 2297"/>
                  <a:gd name="T72" fmla="*/ 5050 w 8934"/>
                  <a:gd name="T73" fmla="*/ 2297 h 2297"/>
                  <a:gd name="T74" fmla="*/ 3319 w 8934"/>
                  <a:gd name="T75" fmla="*/ 2258 h 2297"/>
                  <a:gd name="T76" fmla="*/ 3108 w 8934"/>
                  <a:gd name="T77" fmla="*/ 2244 h 2297"/>
                  <a:gd name="T78" fmla="*/ 2632 w 8934"/>
                  <a:gd name="T79" fmla="*/ 2231 h 2297"/>
                  <a:gd name="T80" fmla="*/ 2302 w 8934"/>
                  <a:gd name="T81" fmla="*/ 2165 h 2297"/>
                  <a:gd name="T82" fmla="*/ 1747 w 8934"/>
                  <a:gd name="T83" fmla="*/ 2033 h 2297"/>
                  <a:gd name="T84" fmla="*/ 1179 w 8934"/>
                  <a:gd name="T85" fmla="*/ 1901 h 2297"/>
                  <a:gd name="T86" fmla="*/ 558 w 8934"/>
                  <a:gd name="T87" fmla="*/ 1756 h 2297"/>
                  <a:gd name="T88" fmla="*/ 439 w 8934"/>
                  <a:gd name="T89" fmla="*/ 1676 h 2297"/>
                  <a:gd name="T90" fmla="*/ 400 w 8934"/>
                  <a:gd name="T91" fmla="*/ 1650 h 2297"/>
                  <a:gd name="T92" fmla="*/ 268 w 8934"/>
                  <a:gd name="T93" fmla="*/ 1491 h 2297"/>
                  <a:gd name="T94" fmla="*/ 175 w 8934"/>
                  <a:gd name="T95" fmla="*/ 1346 h 2297"/>
                  <a:gd name="T96" fmla="*/ 30 w 8934"/>
                  <a:gd name="T97" fmla="*/ 1095 h 2297"/>
                  <a:gd name="T98" fmla="*/ 56 w 8934"/>
                  <a:gd name="T99" fmla="*/ 818 h 2297"/>
                  <a:gd name="T100" fmla="*/ 294 w 8934"/>
                  <a:gd name="T101" fmla="*/ 633 h 2297"/>
                  <a:gd name="T102" fmla="*/ 849 w 8934"/>
                  <a:gd name="T103" fmla="*/ 527 h 2297"/>
                  <a:gd name="T104" fmla="*/ 1285 w 8934"/>
                  <a:gd name="T105" fmla="*/ 474 h 2297"/>
                  <a:gd name="T106" fmla="*/ 1430 w 8934"/>
                  <a:gd name="T107" fmla="*/ 355 h 2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34" h="2297">
                    <a:moveTo>
                      <a:pt x="1430" y="355"/>
                    </a:moveTo>
                    <a:cubicBezTo>
                      <a:pt x="1496" y="346"/>
                      <a:pt x="1563" y="343"/>
                      <a:pt x="1628" y="329"/>
                    </a:cubicBezTo>
                    <a:cubicBezTo>
                      <a:pt x="1656" y="323"/>
                      <a:pt x="1724" y="292"/>
                      <a:pt x="1760" y="289"/>
                    </a:cubicBezTo>
                    <a:cubicBezTo>
                      <a:pt x="1848" y="282"/>
                      <a:pt x="1937" y="280"/>
                      <a:pt x="2025" y="276"/>
                    </a:cubicBezTo>
                    <a:cubicBezTo>
                      <a:pt x="2120" y="244"/>
                      <a:pt x="2230" y="235"/>
                      <a:pt x="2329" y="223"/>
                    </a:cubicBezTo>
                    <a:cubicBezTo>
                      <a:pt x="2733" y="88"/>
                      <a:pt x="3253" y="187"/>
                      <a:pt x="3610" y="183"/>
                    </a:cubicBezTo>
                    <a:cubicBezTo>
                      <a:pt x="4053" y="37"/>
                      <a:pt x="4213" y="112"/>
                      <a:pt x="4878" y="104"/>
                    </a:cubicBezTo>
                    <a:cubicBezTo>
                      <a:pt x="5197" y="0"/>
                      <a:pt x="5535" y="44"/>
                      <a:pt x="5869" y="38"/>
                    </a:cubicBezTo>
                    <a:cubicBezTo>
                      <a:pt x="6150" y="48"/>
                      <a:pt x="6383" y="80"/>
                      <a:pt x="6662" y="91"/>
                    </a:cubicBezTo>
                    <a:cubicBezTo>
                      <a:pt x="7029" y="182"/>
                      <a:pt x="7271" y="150"/>
                      <a:pt x="7719" y="157"/>
                    </a:cubicBezTo>
                    <a:cubicBezTo>
                      <a:pt x="7912" y="167"/>
                      <a:pt x="7991" y="170"/>
                      <a:pt x="8155" y="223"/>
                    </a:cubicBezTo>
                    <a:cubicBezTo>
                      <a:pt x="8168" y="232"/>
                      <a:pt x="8179" y="245"/>
                      <a:pt x="8194" y="250"/>
                    </a:cubicBezTo>
                    <a:cubicBezTo>
                      <a:pt x="8228" y="262"/>
                      <a:pt x="8300" y="276"/>
                      <a:pt x="8300" y="276"/>
                    </a:cubicBezTo>
                    <a:cubicBezTo>
                      <a:pt x="8372" y="323"/>
                      <a:pt x="8445" y="329"/>
                      <a:pt x="8524" y="355"/>
                    </a:cubicBezTo>
                    <a:cubicBezTo>
                      <a:pt x="8533" y="364"/>
                      <a:pt x="8540" y="375"/>
                      <a:pt x="8551" y="382"/>
                    </a:cubicBezTo>
                    <a:cubicBezTo>
                      <a:pt x="8563" y="389"/>
                      <a:pt x="8580" y="386"/>
                      <a:pt x="8591" y="395"/>
                    </a:cubicBezTo>
                    <a:cubicBezTo>
                      <a:pt x="8676" y="462"/>
                      <a:pt x="8544" y="415"/>
                      <a:pt x="8670" y="448"/>
                    </a:cubicBezTo>
                    <a:cubicBezTo>
                      <a:pt x="8683" y="461"/>
                      <a:pt x="8694" y="476"/>
                      <a:pt x="8709" y="487"/>
                    </a:cubicBezTo>
                    <a:cubicBezTo>
                      <a:pt x="8734" y="507"/>
                      <a:pt x="8789" y="540"/>
                      <a:pt x="8789" y="540"/>
                    </a:cubicBezTo>
                    <a:cubicBezTo>
                      <a:pt x="8813" y="614"/>
                      <a:pt x="8831" y="691"/>
                      <a:pt x="8855" y="765"/>
                    </a:cubicBezTo>
                    <a:cubicBezTo>
                      <a:pt x="8864" y="791"/>
                      <a:pt x="8861" y="825"/>
                      <a:pt x="8881" y="844"/>
                    </a:cubicBezTo>
                    <a:cubicBezTo>
                      <a:pt x="8919" y="881"/>
                      <a:pt x="8901" y="860"/>
                      <a:pt x="8934" y="910"/>
                    </a:cubicBezTo>
                    <a:cubicBezTo>
                      <a:pt x="8925" y="1087"/>
                      <a:pt x="8909" y="1231"/>
                      <a:pt x="8868" y="1399"/>
                    </a:cubicBezTo>
                    <a:cubicBezTo>
                      <a:pt x="8857" y="1512"/>
                      <a:pt x="8873" y="1541"/>
                      <a:pt x="8789" y="1597"/>
                    </a:cubicBezTo>
                    <a:cubicBezTo>
                      <a:pt x="8780" y="1610"/>
                      <a:pt x="8772" y="1625"/>
                      <a:pt x="8762" y="1637"/>
                    </a:cubicBezTo>
                    <a:cubicBezTo>
                      <a:pt x="8750" y="1651"/>
                      <a:pt x="8734" y="1661"/>
                      <a:pt x="8723" y="1676"/>
                    </a:cubicBezTo>
                    <a:cubicBezTo>
                      <a:pt x="8673" y="1740"/>
                      <a:pt x="8678" y="1770"/>
                      <a:pt x="8604" y="1795"/>
                    </a:cubicBezTo>
                    <a:cubicBezTo>
                      <a:pt x="8430" y="2053"/>
                      <a:pt x="8052" y="1922"/>
                      <a:pt x="7785" y="1927"/>
                    </a:cubicBezTo>
                    <a:cubicBezTo>
                      <a:pt x="7581" y="1995"/>
                      <a:pt x="7521" y="1998"/>
                      <a:pt x="7269" y="2020"/>
                    </a:cubicBezTo>
                    <a:cubicBezTo>
                      <a:pt x="7143" y="2045"/>
                      <a:pt x="7054" y="2141"/>
                      <a:pt x="6939" y="2192"/>
                    </a:cubicBezTo>
                    <a:cubicBezTo>
                      <a:pt x="6834" y="2239"/>
                      <a:pt x="6724" y="2232"/>
                      <a:pt x="6609" y="2244"/>
                    </a:cubicBezTo>
                    <a:cubicBezTo>
                      <a:pt x="6560" y="2257"/>
                      <a:pt x="6513" y="2272"/>
                      <a:pt x="6464" y="2284"/>
                    </a:cubicBezTo>
                    <a:cubicBezTo>
                      <a:pt x="6420" y="2283"/>
                      <a:pt x="6133" y="2295"/>
                      <a:pt x="6001" y="2258"/>
                    </a:cubicBezTo>
                    <a:cubicBezTo>
                      <a:pt x="5778" y="2197"/>
                      <a:pt x="6113" y="2269"/>
                      <a:pt x="5790" y="2205"/>
                    </a:cubicBezTo>
                    <a:cubicBezTo>
                      <a:pt x="5768" y="2201"/>
                      <a:pt x="5724" y="2192"/>
                      <a:pt x="5724" y="2192"/>
                    </a:cubicBezTo>
                    <a:cubicBezTo>
                      <a:pt x="5570" y="2198"/>
                      <a:pt x="5412" y="2186"/>
                      <a:pt x="5261" y="2218"/>
                    </a:cubicBezTo>
                    <a:cubicBezTo>
                      <a:pt x="5191" y="2233"/>
                      <a:pt x="5119" y="2275"/>
                      <a:pt x="5050" y="2297"/>
                    </a:cubicBezTo>
                    <a:cubicBezTo>
                      <a:pt x="4437" y="2280"/>
                      <a:pt x="3983" y="2265"/>
                      <a:pt x="3319" y="2258"/>
                    </a:cubicBezTo>
                    <a:cubicBezTo>
                      <a:pt x="3249" y="2253"/>
                      <a:pt x="3178" y="2247"/>
                      <a:pt x="3108" y="2244"/>
                    </a:cubicBezTo>
                    <a:cubicBezTo>
                      <a:pt x="2949" y="2238"/>
                      <a:pt x="2791" y="2239"/>
                      <a:pt x="2632" y="2231"/>
                    </a:cubicBezTo>
                    <a:cubicBezTo>
                      <a:pt x="2520" y="2226"/>
                      <a:pt x="2410" y="2189"/>
                      <a:pt x="2302" y="2165"/>
                    </a:cubicBezTo>
                    <a:cubicBezTo>
                      <a:pt x="2116" y="2124"/>
                      <a:pt x="1933" y="2075"/>
                      <a:pt x="1747" y="2033"/>
                    </a:cubicBezTo>
                    <a:cubicBezTo>
                      <a:pt x="1557" y="1990"/>
                      <a:pt x="1368" y="1945"/>
                      <a:pt x="1179" y="1901"/>
                    </a:cubicBezTo>
                    <a:cubicBezTo>
                      <a:pt x="971" y="1853"/>
                      <a:pt x="762" y="1822"/>
                      <a:pt x="558" y="1756"/>
                    </a:cubicBezTo>
                    <a:cubicBezTo>
                      <a:pt x="518" y="1729"/>
                      <a:pt x="479" y="1703"/>
                      <a:pt x="439" y="1676"/>
                    </a:cubicBezTo>
                    <a:cubicBezTo>
                      <a:pt x="426" y="1667"/>
                      <a:pt x="400" y="1650"/>
                      <a:pt x="400" y="1650"/>
                    </a:cubicBezTo>
                    <a:cubicBezTo>
                      <a:pt x="362" y="1594"/>
                      <a:pt x="315" y="1540"/>
                      <a:pt x="268" y="1491"/>
                    </a:cubicBezTo>
                    <a:cubicBezTo>
                      <a:pt x="248" y="1436"/>
                      <a:pt x="208" y="1395"/>
                      <a:pt x="175" y="1346"/>
                    </a:cubicBezTo>
                    <a:cubicBezTo>
                      <a:pt x="121" y="1264"/>
                      <a:pt x="61" y="1189"/>
                      <a:pt x="30" y="1095"/>
                    </a:cubicBezTo>
                    <a:cubicBezTo>
                      <a:pt x="35" y="1002"/>
                      <a:pt x="0" y="892"/>
                      <a:pt x="56" y="818"/>
                    </a:cubicBezTo>
                    <a:cubicBezTo>
                      <a:pt x="109" y="747"/>
                      <a:pt x="210" y="660"/>
                      <a:pt x="294" y="633"/>
                    </a:cubicBezTo>
                    <a:cubicBezTo>
                      <a:pt x="427" y="494"/>
                      <a:pt x="686" y="533"/>
                      <a:pt x="849" y="527"/>
                    </a:cubicBezTo>
                    <a:cubicBezTo>
                      <a:pt x="1015" y="473"/>
                      <a:pt x="1085" y="483"/>
                      <a:pt x="1285" y="474"/>
                    </a:cubicBezTo>
                    <a:cubicBezTo>
                      <a:pt x="1389" y="440"/>
                      <a:pt x="1372" y="454"/>
                      <a:pt x="1430" y="355"/>
                    </a:cubicBezTo>
                    <a:close/>
                  </a:path>
                </a:pathLst>
              </a:custGeom>
              <a:solidFill>
                <a:srgbClr val="99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7" name="Oval 8"/>
              <p:cNvSpPr>
                <a:spLocks noChangeArrowheads="1"/>
              </p:cNvSpPr>
              <p:nvPr/>
            </p:nvSpPr>
            <p:spPr bwMode="auto">
              <a:xfrm>
                <a:off x="8966" y="539"/>
                <a:ext cx="454" cy="454"/>
              </a:xfrm>
              <a:prstGeom prst="ellipse">
                <a:avLst/>
              </a:prstGeom>
              <a:solidFill>
                <a:srgbClr val="FF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8" name="AutoShape 9"/>
              <p:cNvSpPr>
                <a:spLocks noChangeArrowheads="1"/>
              </p:cNvSpPr>
              <p:nvPr/>
            </p:nvSpPr>
            <p:spPr bwMode="auto">
              <a:xfrm rot="15000000">
                <a:off x="5415" y="5097"/>
                <a:ext cx="550" cy="9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11111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9" name="AutoShape 10"/>
              <p:cNvSpPr>
                <a:spLocks noChangeArrowheads="1"/>
              </p:cNvSpPr>
              <p:nvPr/>
            </p:nvSpPr>
            <p:spPr bwMode="auto">
              <a:xfrm>
                <a:off x="5771" y="4906"/>
                <a:ext cx="561" cy="64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A242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10" name="Rectangle 11"/>
              <p:cNvSpPr>
                <a:spLocks noChangeArrowheads="1"/>
              </p:cNvSpPr>
              <p:nvPr/>
            </p:nvSpPr>
            <p:spPr bwMode="auto">
              <a:xfrm rot="15000000">
                <a:off x="3742" y="4617"/>
                <a:ext cx="68" cy="3282"/>
              </a:xfrm>
              <a:prstGeom prst="rect">
                <a:avLst/>
              </a:prstGeom>
              <a:solidFill>
                <a:srgbClr val="11111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11" name="Oval 12"/>
              <p:cNvSpPr>
                <a:spLocks noChangeArrowheads="1"/>
              </p:cNvSpPr>
              <p:nvPr/>
            </p:nvSpPr>
            <p:spPr bwMode="auto">
              <a:xfrm>
                <a:off x="5759" y="4741"/>
                <a:ext cx="583" cy="242"/>
              </a:xfrm>
              <a:prstGeom prst="ellipse">
                <a:avLst/>
              </a:prstGeom>
              <a:solidFill>
                <a:srgbClr val="A242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12" name="Rectangle 13"/>
              <p:cNvSpPr>
                <a:spLocks noChangeArrowheads="1"/>
              </p:cNvSpPr>
              <p:nvPr/>
            </p:nvSpPr>
            <p:spPr bwMode="auto">
              <a:xfrm>
                <a:off x="6045" y="2288"/>
                <a:ext cx="45" cy="2607"/>
              </a:xfrm>
              <a:prstGeom prst="rec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sp>
            <p:nvSpPr>
              <p:cNvPr id="13" name="Oval 14"/>
              <p:cNvSpPr>
                <a:spLocks noChangeArrowheads="1"/>
              </p:cNvSpPr>
              <p:nvPr/>
            </p:nvSpPr>
            <p:spPr bwMode="auto">
              <a:xfrm rot="4137519">
                <a:off x="4952" y="5649"/>
                <a:ext cx="549" cy="198"/>
              </a:xfrm>
              <a:prstGeom prst="ellipse">
                <a:avLst/>
              </a:prstGeom>
              <a:solidFill>
                <a:srgbClr val="11111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sz="2400">
                  <a:solidFill>
                    <a:srgbClr val="002060"/>
                  </a:solidFill>
                </a:endParaRPr>
              </a:p>
            </p:txBody>
          </p:sp>
        </p:grpSp>
        <p:sp>
          <p:nvSpPr>
            <p:cNvPr id="5" name="Text Box 15"/>
            <p:cNvSpPr txBox="1">
              <a:spLocks noChangeArrowheads="1"/>
            </p:cNvSpPr>
            <p:nvPr/>
          </p:nvSpPr>
          <p:spPr bwMode="auto">
            <a:xfrm>
              <a:off x="-3740" y="10886"/>
              <a:ext cx="8680" cy="16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400" b="0" u="none" strike="noStrike" cap="none" normalizeH="0" baseline="0" dirty="0" smtClean="0">
                  <a:ln>
                    <a:noFill/>
                  </a:ln>
                  <a:solidFill>
                    <a:srgbClr val="002060"/>
                  </a:solidFill>
                  <a:effectLst/>
                  <a:cs typeface="Arial" pitchFamily="34" charset="0"/>
                </a:rPr>
                <a:t>The length of the stick’s shadow becomes shorter before noon and longer after noon.</a:t>
              </a:r>
              <a:endParaRPr kumimoji="0" lang="en-US" sz="5400" b="0" u="none" strike="noStrike" cap="none" normalizeH="0" baseline="0" dirty="0" smtClean="0">
                <a:ln>
                  <a:noFill/>
                </a:ln>
                <a:solidFill>
                  <a:srgbClr val="002060"/>
                </a:solidFill>
                <a:effectLst/>
                <a:cs typeface="Arial" pitchFamily="34" charset="0"/>
              </a:endParaRPr>
            </a:p>
          </p:txBody>
        </p:sp>
      </p:grpSp>
    </p:spTree>
    <p:extLst>
      <p:ext uri="{BB962C8B-B14F-4D97-AF65-F5344CB8AC3E}">
        <p14:creationId xmlns:p14="http://schemas.microsoft.com/office/powerpoint/2010/main" val="2582125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SIUo4USvqU"/>
          <p:cNvPicPr>
            <a:picLocks noRot="1" noChangeAspect="1"/>
          </p:cNvPicPr>
          <p:nvPr>
            <a:videoFile r:link="rId1"/>
          </p:nvPr>
        </p:nvPicPr>
        <p:blipFill>
          <a:blip r:embed="rId3"/>
          <a:stretch>
            <a:fillRect/>
          </a:stretch>
        </p:blipFill>
        <p:spPr>
          <a:xfrm>
            <a:off x="107504" y="188640"/>
            <a:ext cx="8960995" cy="5040560"/>
          </a:xfrm>
          <a:prstGeom prst="rect">
            <a:avLst/>
          </a:prstGeom>
        </p:spPr>
      </p:pic>
    </p:spTree>
    <p:extLst>
      <p:ext uri="{BB962C8B-B14F-4D97-AF65-F5344CB8AC3E}">
        <p14:creationId xmlns:p14="http://schemas.microsoft.com/office/powerpoint/2010/main" val="891493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79512" y="85124"/>
            <a:ext cx="1840312" cy="369332"/>
          </a:xfrm>
          <a:prstGeom prst="rect">
            <a:avLst/>
          </a:prstGeom>
          <a:noFill/>
        </p:spPr>
        <p:txBody>
          <a:bodyPr wrap="none" rtlCol="0">
            <a:spAutoFit/>
          </a:bodyPr>
          <a:lstStyle/>
          <a:p>
            <a:r>
              <a:rPr lang="en-GB" dirty="0" smtClean="0"/>
              <a:t>Worksheet Time</a:t>
            </a:r>
          </a:p>
        </p:txBody>
      </p:sp>
      <p:pic>
        <p:nvPicPr>
          <p:cNvPr id="5" name="Picture 4"/>
          <p:cNvPicPr>
            <a:picLocks noChangeAspect="1"/>
          </p:cNvPicPr>
          <p:nvPr/>
        </p:nvPicPr>
        <p:blipFill>
          <a:blip r:embed="rId2"/>
          <a:stretch>
            <a:fillRect/>
          </a:stretch>
        </p:blipFill>
        <p:spPr>
          <a:xfrm>
            <a:off x="179512" y="426261"/>
            <a:ext cx="8496944" cy="6380015"/>
          </a:xfrm>
          <a:prstGeom prst="rect">
            <a:avLst/>
          </a:prstGeom>
        </p:spPr>
      </p:pic>
    </p:spTree>
    <p:extLst>
      <p:ext uri="{BB962C8B-B14F-4D97-AF65-F5344CB8AC3E}">
        <p14:creationId xmlns:p14="http://schemas.microsoft.com/office/powerpoint/2010/main" val="21672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0"/>
          <p:cNvSpPr>
            <a:spLocks noChangeArrowheads="1"/>
          </p:cNvSpPr>
          <p:nvPr/>
        </p:nvSpPr>
        <p:spPr bwMode="auto">
          <a:xfrm>
            <a:off x="0" y="363974"/>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2883370123"/>
              </p:ext>
            </p:extLst>
          </p:nvPr>
        </p:nvGraphicFramePr>
        <p:xfrm>
          <a:off x="5508104" y="145436"/>
          <a:ext cx="3425116" cy="6411468"/>
        </p:xfrm>
        <a:graphic>
          <a:graphicData uri="http://schemas.openxmlformats.org/drawingml/2006/table">
            <a:tbl>
              <a:tblPr>
                <a:tableStyleId>{8A107856-5554-42FB-B03E-39F5DBC370BA}</a:tableStyleId>
              </a:tblPr>
              <a:tblGrid>
                <a:gridCol w="720080">
                  <a:extLst>
                    <a:ext uri="{9D8B030D-6E8A-4147-A177-3AD203B41FA5}">
                      <a16:colId xmlns:a16="http://schemas.microsoft.com/office/drawing/2014/main" val="20000"/>
                    </a:ext>
                  </a:extLst>
                </a:gridCol>
                <a:gridCol w="1408893">
                  <a:extLst>
                    <a:ext uri="{9D8B030D-6E8A-4147-A177-3AD203B41FA5}">
                      <a16:colId xmlns:a16="http://schemas.microsoft.com/office/drawing/2014/main" val="20001"/>
                    </a:ext>
                  </a:extLst>
                </a:gridCol>
                <a:gridCol w="1296143">
                  <a:extLst>
                    <a:ext uri="{9D8B030D-6E8A-4147-A177-3AD203B41FA5}">
                      <a16:colId xmlns:a16="http://schemas.microsoft.com/office/drawing/2014/main" val="20002"/>
                    </a:ext>
                  </a:extLst>
                </a:gridCol>
              </a:tblGrid>
              <a:tr h="340614">
                <a:tc>
                  <a:txBody>
                    <a:bodyPr/>
                    <a:lstStyle/>
                    <a:p>
                      <a:pPr algn="ctr" fontAlgn="b"/>
                      <a:r>
                        <a:rPr lang="en-GB" sz="2000" u="none" strike="noStrike">
                          <a:effectLst/>
                          <a:latin typeface="+mn-lt"/>
                        </a:rPr>
                        <a:t>Time</a:t>
                      </a:r>
                      <a:endParaRPr lang="en-GB" sz="2000" b="1" i="0" u="none" strike="noStrike">
                        <a:effectLst/>
                        <a:latin typeface="+mn-lt"/>
                      </a:endParaRPr>
                    </a:p>
                  </a:txBody>
                  <a:tcPr marL="9525" marR="9525" marT="11430" marB="0" anchor="b"/>
                </a:tc>
                <a:tc>
                  <a:txBody>
                    <a:bodyPr/>
                    <a:lstStyle/>
                    <a:p>
                      <a:pPr algn="ctr" fontAlgn="b"/>
                      <a:r>
                        <a:rPr lang="en-GB" sz="2000" u="none" strike="noStrike">
                          <a:effectLst/>
                          <a:latin typeface="+mn-lt"/>
                        </a:rPr>
                        <a:t>Length of</a:t>
                      </a:r>
                      <a:endParaRPr lang="en-GB" sz="2000" b="1" i="0" u="none" strike="noStrike">
                        <a:effectLst/>
                        <a:latin typeface="+mn-lt"/>
                      </a:endParaRPr>
                    </a:p>
                  </a:txBody>
                  <a:tcPr marL="9525" marR="9525" marT="11430" marB="0" anchor="b"/>
                </a:tc>
                <a:tc>
                  <a:txBody>
                    <a:bodyPr/>
                    <a:lstStyle/>
                    <a:p>
                      <a:pPr algn="ctr" fontAlgn="b"/>
                      <a:r>
                        <a:rPr lang="en-GB" sz="2000" u="none" strike="noStrike">
                          <a:effectLst/>
                          <a:latin typeface="+mn-lt"/>
                        </a:rPr>
                        <a:t>Angle of</a:t>
                      </a:r>
                      <a:endParaRPr lang="en-GB" sz="2000" b="1" i="0" u="none" strike="noStrike">
                        <a:effectLst/>
                        <a:latin typeface="+mn-lt"/>
                      </a:endParaRPr>
                    </a:p>
                  </a:txBody>
                  <a:tcPr marL="9525" marR="9525" marT="11430" marB="0" anchor="b"/>
                </a:tc>
                <a:extLst>
                  <a:ext uri="{0D108BD9-81ED-4DB2-BD59-A6C34878D82A}">
                    <a16:rowId xmlns:a16="http://schemas.microsoft.com/office/drawing/2014/main" val="10000"/>
                  </a:ext>
                </a:extLst>
              </a:tr>
              <a:tr h="340614">
                <a:tc>
                  <a:txBody>
                    <a:bodyPr/>
                    <a:lstStyle/>
                    <a:p>
                      <a:pPr algn="ctr" fontAlgn="b"/>
                      <a:r>
                        <a:rPr lang="en-GB" sz="2000" u="none" strike="noStrike">
                          <a:effectLst/>
                          <a:latin typeface="+mn-lt"/>
                        </a:rPr>
                        <a:t>(GMT)</a:t>
                      </a:r>
                      <a:endParaRPr lang="en-GB" sz="2000" b="1" i="0" u="none" strike="noStrike">
                        <a:effectLst/>
                        <a:latin typeface="+mn-lt"/>
                      </a:endParaRPr>
                    </a:p>
                  </a:txBody>
                  <a:tcPr marL="9525" marR="9525" marT="11430" marB="0" anchor="b"/>
                </a:tc>
                <a:tc>
                  <a:txBody>
                    <a:bodyPr/>
                    <a:lstStyle/>
                    <a:p>
                      <a:pPr algn="ctr" fontAlgn="b"/>
                      <a:r>
                        <a:rPr lang="en-GB" sz="2000" u="none" strike="noStrike">
                          <a:effectLst/>
                          <a:latin typeface="+mn-lt"/>
                        </a:rPr>
                        <a:t>Shadow / cm</a:t>
                      </a:r>
                      <a:endParaRPr lang="en-GB" sz="2000" b="1" i="0" u="none" strike="noStrike">
                        <a:effectLst/>
                        <a:latin typeface="+mn-lt"/>
                      </a:endParaRPr>
                    </a:p>
                  </a:txBody>
                  <a:tcPr marL="9525" marR="9525" marT="11430" marB="0" anchor="b"/>
                </a:tc>
                <a:tc>
                  <a:txBody>
                    <a:bodyPr/>
                    <a:lstStyle/>
                    <a:p>
                      <a:pPr algn="ctr" fontAlgn="b"/>
                      <a:r>
                        <a:rPr lang="en-GB" sz="2000" u="none" strike="noStrike">
                          <a:effectLst/>
                          <a:latin typeface="+mn-lt"/>
                        </a:rPr>
                        <a:t>Shadow / </a:t>
                      </a:r>
                      <a:r>
                        <a:rPr lang="en-GB" sz="2000" u="none" strike="noStrike" baseline="30000">
                          <a:effectLst/>
                          <a:latin typeface="+mn-lt"/>
                        </a:rPr>
                        <a:t>o</a:t>
                      </a:r>
                      <a:endParaRPr lang="en-GB" sz="2000" b="1" i="0" u="none" strike="noStrike">
                        <a:effectLst/>
                        <a:latin typeface="+mn-lt"/>
                      </a:endParaRPr>
                    </a:p>
                  </a:txBody>
                  <a:tcPr marL="9525" marR="9525" marT="11430" marB="0" anchor="b"/>
                </a:tc>
                <a:extLst>
                  <a:ext uri="{0D108BD9-81ED-4DB2-BD59-A6C34878D82A}">
                    <a16:rowId xmlns:a16="http://schemas.microsoft.com/office/drawing/2014/main" val="10001"/>
                  </a:ext>
                </a:extLst>
              </a:tr>
              <a:tr h="340614">
                <a:tc>
                  <a:txBody>
                    <a:bodyPr/>
                    <a:lstStyle/>
                    <a:p>
                      <a:pPr algn="ctr" fontAlgn="b"/>
                      <a:r>
                        <a:rPr lang="en-GB" sz="2000" u="none" strike="noStrike" dirty="0">
                          <a:effectLst/>
                          <a:latin typeface="+mn-lt"/>
                        </a:rPr>
                        <a:t>10:50</a:t>
                      </a:r>
                      <a:endParaRPr lang="en-GB" sz="2000" b="0" i="0" u="none" strike="noStrike" dirty="0">
                        <a:effectLst/>
                        <a:latin typeface="+mn-lt"/>
                      </a:endParaRPr>
                    </a:p>
                  </a:txBody>
                  <a:tcPr marL="9525" marR="9525" marT="11430" marB="0" anchor="b"/>
                </a:tc>
                <a:tc>
                  <a:txBody>
                    <a:bodyPr/>
                    <a:lstStyle/>
                    <a:p>
                      <a:pPr algn="ctr" fontAlgn="b"/>
                      <a:r>
                        <a:rPr lang="en-GB" sz="2000" u="none" strike="noStrike">
                          <a:effectLst/>
                          <a:latin typeface="+mn-lt"/>
                        </a:rPr>
                        <a:t>18.3</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326</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2"/>
                  </a:ext>
                </a:extLst>
              </a:tr>
              <a:tr h="340614">
                <a:tc>
                  <a:txBody>
                    <a:bodyPr/>
                    <a:lstStyle/>
                    <a:p>
                      <a:pPr algn="ctr" fontAlgn="b"/>
                      <a:r>
                        <a:rPr lang="en-GB" sz="2000" u="none" strike="noStrike">
                          <a:effectLst/>
                          <a:latin typeface="+mn-lt"/>
                        </a:rPr>
                        <a:t>11:00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18.0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331</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3"/>
                  </a:ext>
                </a:extLst>
              </a:tr>
              <a:tr h="340614">
                <a:tc>
                  <a:txBody>
                    <a:bodyPr/>
                    <a:lstStyle/>
                    <a:p>
                      <a:pPr algn="ctr" fontAlgn="b"/>
                      <a:r>
                        <a:rPr lang="en-GB" sz="2000" u="none" strike="noStrike">
                          <a:effectLst/>
                          <a:latin typeface="+mn-lt"/>
                        </a:rPr>
                        <a:t>11:10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17.8</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336</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4"/>
                  </a:ext>
                </a:extLst>
              </a:tr>
              <a:tr h="340614">
                <a:tc>
                  <a:txBody>
                    <a:bodyPr/>
                    <a:lstStyle/>
                    <a:p>
                      <a:pPr algn="ctr" fontAlgn="b"/>
                      <a:r>
                        <a:rPr lang="en-GB" sz="2000" u="none" strike="noStrike">
                          <a:effectLst/>
                          <a:latin typeface="+mn-lt"/>
                        </a:rPr>
                        <a:t>11:20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17.6</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340</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5"/>
                  </a:ext>
                </a:extLst>
              </a:tr>
              <a:tr h="340614">
                <a:tc>
                  <a:txBody>
                    <a:bodyPr/>
                    <a:lstStyle/>
                    <a:p>
                      <a:pPr algn="ctr" fontAlgn="b"/>
                      <a:r>
                        <a:rPr lang="en-GB" sz="2000" u="none" strike="noStrike">
                          <a:effectLst/>
                          <a:latin typeface="+mn-lt"/>
                        </a:rPr>
                        <a:t>11:30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17.2</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342</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6"/>
                  </a:ext>
                </a:extLst>
              </a:tr>
              <a:tr h="340614">
                <a:tc>
                  <a:txBody>
                    <a:bodyPr/>
                    <a:lstStyle/>
                    <a:p>
                      <a:pPr algn="ctr" fontAlgn="b"/>
                      <a:r>
                        <a:rPr lang="en-GB" sz="2000" u="none" strike="noStrike">
                          <a:effectLst/>
                          <a:latin typeface="+mn-lt"/>
                        </a:rPr>
                        <a:t>11:40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16.8</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345</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7"/>
                  </a:ext>
                </a:extLst>
              </a:tr>
              <a:tr h="340614">
                <a:tc>
                  <a:txBody>
                    <a:bodyPr/>
                    <a:lstStyle/>
                    <a:p>
                      <a:pPr algn="ctr" fontAlgn="b"/>
                      <a:r>
                        <a:rPr lang="en-GB" sz="2000" u="none" strike="noStrike">
                          <a:effectLst/>
                          <a:latin typeface="+mn-lt"/>
                        </a:rPr>
                        <a:t>11:50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16.6</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350</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8"/>
                  </a:ext>
                </a:extLst>
              </a:tr>
              <a:tr h="340614">
                <a:tc>
                  <a:txBody>
                    <a:bodyPr/>
                    <a:lstStyle/>
                    <a:p>
                      <a:pPr algn="ctr" fontAlgn="b"/>
                      <a:r>
                        <a:rPr lang="en-GB" sz="2000" u="none" strike="noStrike">
                          <a:effectLst/>
                          <a:latin typeface="+mn-lt"/>
                        </a:rPr>
                        <a:t>12:00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16.6</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352</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09"/>
                  </a:ext>
                </a:extLst>
              </a:tr>
              <a:tr h="340614">
                <a:tc>
                  <a:txBody>
                    <a:bodyPr/>
                    <a:lstStyle/>
                    <a:p>
                      <a:pPr algn="ctr" fontAlgn="b"/>
                      <a:r>
                        <a:rPr lang="en-GB" sz="2000" u="none" strike="noStrike">
                          <a:effectLst/>
                          <a:latin typeface="+mn-lt"/>
                        </a:rPr>
                        <a:t>12:10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16.5</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355</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0"/>
                  </a:ext>
                </a:extLst>
              </a:tr>
              <a:tr h="340614">
                <a:tc>
                  <a:txBody>
                    <a:bodyPr/>
                    <a:lstStyle/>
                    <a:p>
                      <a:pPr algn="ctr" fontAlgn="b"/>
                      <a:r>
                        <a:rPr lang="en-GB" sz="2000" u="none" strike="noStrike">
                          <a:effectLst/>
                          <a:latin typeface="+mn-lt"/>
                        </a:rPr>
                        <a:t>12:20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16.4</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000</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1"/>
                  </a:ext>
                </a:extLst>
              </a:tr>
              <a:tr h="340614">
                <a:tc>
                  <a:txBody>
                    <a:bodyPr/>
                    <a:lstStyle/>
                    <a:p>
                      <a:pPr algn="ctr" fontAlgn="b"/>
                      <a:r>
                        <a:rPr lang="en-GB" sz="2000" u="none" strike="noStrike">
                          <a:effectLst/>
                          <a:latin typeface="+mn-lt"/>
                        </a:rPr>
                        <a:t>12:30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16.4</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004</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2"/>
                  </a:ext>
                </a:extLst>
              </a:tr>
              <a:tr h="340614">
                <a:tc>
                  <a:txBody>
                    <a:bodyPr/>
                    <a:lstStyle/>
                    <a:p>
                      <a:pPr algn="ctr" fontAlgn="b"/>
                      <a:r>
                        <a:rPr lang="en-GB" sz="2000" u="none" strike="noStrike">
                          <a:effectLst/>
                          <a:latin typeface="+mn-lt"/>
                        </a:rPr>
                        <a:t>12:40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16.7</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007</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3"/>
                  </a:ext>
                </a:extLst>
              </a:tr>
              <a:tr h="340614">
                <a:tc>
                  <a:txBody>
                    <a:bodyPr/>
                    <a:lstStyle/>
                    <a:p>
                      <a:pPr algn="ctr" fontAlgn="b"/>
                      <a:r>
                        <a:rPr lang="en-GB" sz="2000" u="none" strike="noStrike">
                          <a:effectLst/>
                          <a:latin typeface="+mn-lt"/>
                        </a:rPr>
                        <a:t>12:50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16.8</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011</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4"/>
                  </a:ext>
                </a:extLst>
              </a:tr>
              <a:tr h="340614">
                <a:tc>
                  <a:txBody>
                    <a:bodyPr/>
                    <a:lstStyle/>
                    <a:p>
                      <a:pPr algn="ctr" fontAlgn="b"/>
                      <a:r>
                        <a:rPr lang="en-GB" sz="2000" u="none" strike="noStrike">
                          <a:effectLst/>
                          <a:latin typeface="+mn-lt"/>
                        </a:rPr>
                        <a:t>13:00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17.0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014</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5"/>
                  </a:ext>
                </a:extLst>
              </a:tr>
              <a:tr h="340614">
                <a:tc>
                  <a:txBody>
                    <a:bodyPr/>
                    <a:lstStyle/>
                    <a:p>
                      <a:pPr algn="ctr" fontAlgn="b"/>
                      <a:r>
                        <a:rPr lang="en-GB" sz="2000" u="none" strike="noStrike">
                          <a:effectLst/>
                          <a:latin typeface="+mn-lt"/>
                        </a:rPr>
                        <a:t>13:10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17.2</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017</a:t>
                      </a:r>
                      <a:endParaRPr lang="en-GB" sz="2000" b="0" i="0" u="none" strike="noStrike">
                        <a:effectLst/>
                        <a:latin typeface="+mn-lt"/>
                      </a:endParaRPr>
                    </a:p>
                  </a:txBody>
                  <a:tcPr marL="9525" marR="9525" marT="11430" marB="0" anchor="b"/>
                </a:tc>
                <a:extLst>
                  <a:ext uri="{0D108BD9-81ED-4DB2-BD59-A6C34878D82A}">
                    <a16:rowId xmlns:a16="http://schemas.microsoft.com/office/drawing/2014/main" val="10016"/>
                  </a:ext>
                </a:extLst>
              </a:tr>
              <a:tr h="340614">
                <a:tc>
                  <a:txBody>
                    <a:bodyPr/>
                    <a:lstStyle/>
                    <a:p>
                      <a:pPr algn="ctr" fontAlgn="b"/>
                      <a:r>
                        <a:rPr lang="en-GB" sz="2000" u="none" strike="noStrike">
                          <a:effectLst/>
                          <a:latin typeface="+mn-lt"/>
                        </a:rPr>
                        <a:t>13:20</a:t>
                      </a:r>
                      <a:endParaRPr lang="en-GB" sz="2000" b="0" i="0" u="none" strike="noStrike">
                        <a:effectLst/>
                        <a:latin typeface="+mn-lt"/>
                      </a:endParaRPr>
                    </a:p>
                  </a:txBody>
                  <a:tcPr marL="9525" marR="9525" marT="11430" marB="0" anchor="b"/>
                </a:tc>
                <a:tc>
                  <a:txBody>
                    <a:bodyPr/>
                    <a:lstStyle/>
                    <a:p>
                      <a:pPr algn="ctr" fontAlgn="b"/>
                      <a:r>
                        <a:rPr lang="en-GB" sz="2000" u="none" strike="noStrike">
                          <a:effectLst/>
                          <a:latin typeface="+mn-lt"/>
                        </a:rPr>
                        <a:t>17.6</a:t>
                      </a:r>
                      <a:endParaRPr lang="en-GB" sz="2000" b="0" i="0" u="none" strike="noStrike">
                        <a:effectLst/>
                        <a:latin typeface="+mn-lt"/>
                      </a:endParaRPr>
                    </a:p>
                  </a:txBody>
                  <a:tcPr marL="9525" marR="9525" marT="11430" marB="0" anchor="b"/>
                </a:tc>
                <a:tc>
                  <a:txBody>
                    <a:bodyPr/>
                    <a:lstStyle/>
                    <a:p>
                      <a:pPr algn="ctr" fontAlgn="b"/>
                      <a:r>
                        <a:rPr lang="en-GB" sz="2000" u="none" strike="noStrike" dirty="0">
                          <a:effectLst/>
                          <a:latin typeface="+mn-lt"/>
                        </a:rPr>
                        <a:t>021</a:t>
                      </a:r>
                      <a:endParaRPr lang="en-GB" sz="2000" b="0" i="0" u="none" strike="noStrike" dirty="0">
                        <a:effectLst/>
                        <a:latin typeface="+mn-lt"/>
                      </a:endParaRPr>
                    </a:p>
                  </a:txBody>
                  <a:tcPr marL="9525" marR="9525" marT="11430" marB="0" anchor="b"/>
                </a:tc>
                <a:extLst>
                  <a:ext uri="{0D108BD9-81ED-4DB2-BD59-A6C34878D82A}">
                    <a16:rowId xmlns:a16="http://schemas.microsoft.com/office/drawing/2014/main" val="10017"/>
                  </a:ext>
                </a:extLst>
              </a:tr>
            </a:tbl>
          </a:graphicData>
        </a:graphic>
      </p:graphicFrame>
      <p:sp>
        <p:nvSpPr>
          <p:cNvPr id="27" name="TextBox 26"/>
          <p:cNvSpPr txBox="1"/>
          <p:nvPr/>
        </p:nvSpPr>
        <p:spPr>
          <a:xfrm>
            <a:off x="2" y="1"/>
            <a:ext cx="4499990" cy="584776"/>
          </a:xfrm>
          <a:prstGeom prst="rect">
            <a:avLst/>
          </a:prstGeom>
          <a:noFill/>
        </p:spPr>
        <p:txBody>
          <a:bodyPr wrap="square" rtlCol="0">
            <a:spAutoFit/>
          </a:bodyPr>
          <a:lstStyle/>
          <a:p>
            <a:r>
              <a:rPr lang="en-US" sz="3200" u="sng" dirty="0" smtClean="0"/>
              <a:t>Shadow stick data</a:t>
            </a:r>
          </a:p>
        </p:txBody>
      </p:sp>
      <p:grpSp>
        <p:nvGrpSpPr>
          <p:cNvPr id="43" name="Group 42"/>
          <p:cNvGrpSpPr/>
          <p:nvPr/>
        </p:nvGrpSpPr>
        <p:grpSpPr>
          <a:xfrm>
            <a:off x="179512" y="692696"/>
            <a:ext cx="5076056" cy="4022984"/>
            <a:chOff x="0" y="625252"/>
            <a:chExt cx="5076056" cy="3352487"/>
          </a:xfrm>
        </p:grpSpPr>
        <p:sp>
          <p:nvSpPr>
            <p:cNvPr id="42" name="Rectangle 41"/>
            <p:cNvSpPr/>
            <p:nvPr/>
          </p:nvSpPr>
          <p:spPr>
            <a:xfrm>
              <a:off x="0" y="625252"/>
              <a:ext cx="5076056" cy="3352487"/>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a:solidFill>
                  <a:srgbClr val="FFFF00"/>
                </a:solidFill>
              </a:endParaRPr>
            </a:p>
          </p:txBody>
        </p:sp>
        <p:graphicFrame>
          <p:nvGraphicFramePr>
            <p:cNvPr id="28" name="Chart 27"/>
            <p:cNvGraphicFramePr>
              <a:graphicFrameLocks/>
            </p:cNvGraphicFramePr>
            <p:nvPr>
              <p:extLst>
                <p:ext uri="{D42A27DB-BD31-4B8C-83A1-F6EECF244321}">
                  <p14:modId xmlns:p14="http://schemas.microsoft.com/office/powerpoint/2010/main" val="927985795"/>
                </p:ext>
              </p:extLst>
            </p:nvPr>
          </p:nvGraphicFramePr>
          <p:xfrm>
            <a:off x="251520" y="697260"/>
            <a:ext cx="4752528" cy="2736304"/>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Box 28"/>
            <p:cNvSpPr txBox="1"/>
            <p:nvPr/>
          </p:nvSpPr>
          <p:spPr>
            <a:xfrm rot="16200000">
              <a:off x="-799334" y="1849387"/>
              <a:ext cx="1944216" cy="307777"/>
            </a:xfrm>
            <a:prstGeom prst="rect">
              <a:avLst/>
            </a:prstGeom>
            <a:noFill/>
          </p:spPr>
          <p:txBody>
            <a:bodyPr wrap="square" rtlCol="0">
              <a:spAutoFit/>
            </a:bodyPr>
            <a:lstStyle/>
            <a:p>
              <a:r>
                <a:rPr lang="en-GB" sz="1400" dirty="0" smtClean="0">
                  <a:solidFill>
                    <a:srgbClr val="FFFF00"/>
                  </a:solidFill>
                </a:rPr>
                <a:t>Length of shadow /cm</a:t>
              </a:r>
            </a:p>
          </p:txBody>
        </p:sp>
        <p:sp>
          <p:nvSpPr>
            <p:cNvPr id="30" name="TextBox 29"/>
            <p:cNvSpPr txBox="1"/>
            <p:nvPr/>
          </p:nvSpPr>
          <p:spPr>
            <a:xfrm rot="5400000">
              <a:off x="467202" y="3465378"/>
              <a:ext cx="716945" cy="307777"/>
            </a:xfrm>
            <a:prstGeom prst="rect">
              <a:avLst/>
            </a:prstGeom>
            <a:noFill/>
          </p:spPr>
          <p:txBody>
            <a:bodyPr wrap="square" rtlCol="0">
              <a:spAutoFit/>
            </a:bodyPr>
            <a:lstStyle/>
            <a:p>
              <a:r>
                <a:rPr lang="en-GB" sz="1400" dirty="0" smtClean="0">
                  <a:solidFill>
                    <a:srgbClr val="FFFF00"/>
                  </a:solidFill>
                </a:rPr>
                <a:t>10:40</a:t>
              </a:r>
            </a:p>
          </p:txBody>
        </p:sp>
        <p:sp>
          <p:nvSpPr>
            <p:cNvPr id="31" name="TextBox 30"/>
            <p:cNvSpPr txBox="1"/>
            <p:nvPr/>
          </p:nvSpPr>
          <p:spPr>
            <a:xfrm rot="5400000">
              <a:off x="810606" y="3458878"/>
              <a:ext cx="716945" cy="307777"/>
            </a:xfrm>
            <a:prstGeom prst="rect">
              <a:avLst/>
            </a:prstGeom>
            <a:noFill/>
          </p:spPr>
          <p:txBody>
            <a:bodyPr wrap="square" rtlCol="0">
              <a:spAutoFit/>
            </a:bodyPr>
            <a:lstStyle/>
            <a:p>
              <a:r>
                <a:rPr lang="en-GB" sz="1400" dirty="0" smtClean="0">
                  <a:solidFill>
                    <a:srgbClr val="FFFF00"/>
                  </a:solidFill>
                </a:rPr>
                <a:t>11:00</a:t>
              </a:r>
            </a:p>
          </p:txBody>
        </p:sp>
        <p:sp>
          <p:nvSpPr>
            <p:cNvPr id="32" name="TextBox 31"/>
            <p:cNvSpPr txBox="1"/>
            <p:nvPr/>
          </p:nvSpPr>
          <p:spPr>
            <a:xfrm rot="5400000">
              <a:off x="1243451" y="3458877"/>
              <a:ext cx="716945" cy="307777"/>
            </a:xfrm>
            <a:prstGeom prst="rect">
              <a:avLst/>
            </a:prstGeom>
            <a:noFill/>
          </p:spPr>
          <p:txBody>
            <a:bodyPr wrap="square" rtlCol="0">
              <a:spAutoFit/>
            </a:bodyPr>
            <a:lstStyle/>
            <a:p>
              <a:r>
                <a:rPr lang="en-GB" sz="1400" dirty="0" smtClean="0">
                  <a:solidFill>
                    <a:srgbClr val="FFFF00"/>
                  </a:solidFill>
                </a:rPr>
                <a:t>11:20</a:t>
              </a:r>
            </a:p>
          </p:txBody>
        </p:sp>
        <p:sp>
          <p:nvSpPr>
            <p:cNvPr id="33" name="TextBox 32"/>
            <p:cNvSpPr txBox="1"/>
            <p:nvPr/>
          </p:nvSpPr>
          <p:spPr>
            <a:xfrm rot="5400000">
              <a:off x="1631112" y="3458876"/>
              <a:ext cx="716945" cy="307777"/>
            </a:xfrm>
            <a:prstGeom prst="rect">
              <a:avLst/>
            </a:prstGeom>
            <a:noFill/>
          </p:spPr>
          <p:txBody>
            <a:bodyPr wrap="square" rtlCol="0">
              <a:spAutoFit/>
            </a:bodyPr>
            <a:lstStyle/>
            <a:p>
              <a:r>
                <a:rPr lang="en-GB" sz="1400" dirty="0" smtClean="0">
                  <a:solidFill>
                    <a:srgbClr val="FFFF00"/>
                  </a:solidFill>
                </a:rPr>
                <a:t>11:40</a:t>
              </a:r>
            </a:p>
          </p:txBody>
        </p:sp>
        <p:sp>
          <p:nvSpPr>
            <p:cNvPr id="34" name="TextBox 33"/>
            <p:cNvSpPr txBox="1"/>
            <p:nvPr/>
          </p:nvSpPr>
          <p:spPr>
            <a:xfrm rot="5400000">
              <a:off x="2063160" y="3458875"/>
              <a:ext cx="716945" cy="307777"/>
            </a:xfrm>
            <a:prstGeom prst="rect">
              <a:avLst/>
            </a:prstGeom>
            <a:noFill/>
          </p:spPr>
          <p:txBody>
            <a:bodyPr wrap="square" rtlCol="0">
              <a:spAutoFit/>
            </a:bodyPr>
            <a:lstStyle/>
            <a:p>
              <a:r>
                <a:rPr lang="en-GB" sz="1400" dirty="0" smtClean="0">
                  <a:solidFill>
                    <a:srgbClr val="FFFF00"/>
                  </a:solidFill>
                </a:rPr>
                <a:t>12:00</a:t>
              </a:r>
            </a:p>
          </p:txBody>
        </p:sp>
        <p:sp>
          <p:nvSpPr>
            <p:cNvPr id="35" name="TextBox 34"/>
            <p:cNvSpPr txBox="1"/>
            <p:nvPr/>
          </p:nvSpPr>
          <p:spPr>
            <a:xfrm rot="5400000">
              <a:off x="2454065" y="3451619"/>
              <a:ext cx="716945" cy="307777"/>
            </a:xfrm>
            <a:prstGeom prst="rect">
              <a:avLst/>
            </a:prstGeom>
            <a:noFill/>
          </p:spPr>
          <p:txBody>
            <a:bodyPr wrap="square" rtlCol="0">
              <a:spAutoFit/>
            </a:bodyPr>
            <a:lstStyle/>
            <a:p>
              <a:r>
                <a:rPr lang="en-GB" sz="1400" dirty="0" smtClean="0">
                  <a:solidFill>
                    <a:srgbClr val="FFFF00"/>
                  </a:solidFill>
                </a:rPr>
                <a:t>12:20</a:t>
              </a:r>
            </a:p>
          </p:txBody>
        </p:sp>
        <p:sp>
          <p:nvSpPr>
            <p:cNvPr id="36" name="TextBox 35"/>
            <p:cNvSpPr txBox="1"/>
            <p:nvPr/>
          </p:nvSpPr>
          <p:spPr>
            <a:xfrm rot="5400000">
              <a:off x="2845375" y="3451618"/>
              <a:ext cx="716945" cy="307777"/>
            </a:xfrm>
            <a:prstGeom prst="rect">
              <a:avLst/>
            </a:prstGeom>
            <a:noFill/>
          </p:spPr>
          <p:txBody>
            <a:bodyPr wrap="square" rtlCol="0">
              <a:spAutoFit/>
            </a:bodyPr>
            <a:lstStyle/>
            <a:p>
              <a:r>
                <a:rPr lang="en-GB" sz="1400" dirty="0" smtClean="0">
                  <a:solidFill>
                    <a:srgbClr val="FFFF00"/>
                  </a:solidFill>
                </a:rPr>
                <a:t>12:40</a:t>
              </a:r>
            </a:p>
          </p:txBody>
        </p:sp>
        <p:sp>
          <p:nvSpPr>
            <p:cNvPr id="37" name="TextBox 36"/>
            <p:cNvSpPr txBox="1"/>
            <p:nvPr/>
          </p:nvSpPr>
          <p:spPr>
            <a:xfrm rot="5400000">
              <a:off x="3287296" y="3451617"/>
              <a:ext cx="716945" cy="307777"/>
            </a:xfrm>
            <a:prstGeom prst="rect">
              <a:avLst/>
            </a:prstGeom>
            <a:noFill/>
          </p:spPr>
          <p:txBody>
            <a:bodyPr wrap="square" rtlCol="0">
              <a:spAutoFit/>
            </a:bodyPr>
            <a:lstStyle/>
            <a:p>
              <a:r>
                <a:rPr lang="en-GB" sz="1400" dirty="0" smtClean="0">
                  <a:solidFill>
                    <a:srgbClr val="FFFF00"/>
                  </a:solidFill>
                </a:rPr>
                <a:t>13:00</a:t>
              </a:r>
            </a:p>
          </p:txBody>
        </p:sp>
        <p:sp>
          <p:nvSpPr>
            <p:cNvPr id="39" name="TextBox 38"/>
            <p:cNvSpPr txBox="1"/>
            <p:nvPr/>
          </p:nvSpPr>
          <p:spPr>
            <a:xfrm rot="5400000">
              <a:off x="4089882" y="3445119"/>
              <a:ext cx="716945" cy="307777"/>
            </a:xfrm>
            <a:prstGeom prst="rect">
              <a:avLst/>
            </a:prstGeom>
            <a:noFill/>
          </p:spPr>
          <p:txBody>
            <a:bodyPr wrap="square" rtlCol="0">
              <a:spAutoFit/>
            </a:bodyPr>
            <a:lstStyle/>
            <a:p>
              <a:r>
                <a:rPr lang="en-GB" sz="1400" dirty="0" smtClean="0">
                  <a:solidFill>
                    <a:srgbClr val="FFFF00"/>
                  </a:solidFill>
                </a:rPr>
                <a:t>13:40</a:t>
              </a:r>
            </a:p>
          </p:txBody>
        </p:sp>
        <p:sp>
          <p:nvSpPr>
            <p:cNvPr id="40" name="TextBox 39"/>
            <p:cNvSpPr txBox="1"/>
            <p:nvPr/>
          </p:nvSpPr>
          <p:spPr>
            <a:xfrm rot="5400000">
              <a:off x="3719344" y="3445119"/>
              <a:ext cx="716945" cy="307777"/>
            </a:xfrm>
            <a:prstGeom prst="rect">
              <a:avLst/>
            </a:prstGeom>
            <a:noFill/>
          </p:spPr>
          <p:txBody>
            <a:bodyPr wrap="square" rtlCol="0">
              <a:spAutoFit/>
            </a:bodyPr>
            <a:lstStyle/>
            <a:p>
              <a:r>
                <a:rPr lang="en-GB" sz="1400" dirty="0" smtClean="0">
                  <a:solidFill>
                    <a:srgbClr val="FFFF00"/>
                  </a:solidFill>
                </a:rPr>
                <a:t>13:20</a:t>
              </a:r>
            </a:p>
          </p:txBody>
        </p:sp>
      </p:grpSp>
      <p:pic>
        <p:nvPicPr>
          <p:cNvPr id="412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33" y="584777"/>
            <a:ext cx="5205581"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69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09_0503FOFVSScarecrowDay0015"/>
          <p:cNvPicPr>
            <a:picLocks noChangeAspect="1" noChangeArrowheads="1"/>
          </p:cNvPicPr>
          <p:nvPr/>
        </p:nvPicPr>
        <p:blipFill>
          <a:blip r:embed="rId2" cstate="print">
            <a:extLst>
              <a:ext uri="{28A0092B-C50C-407E-A947-70E740481C1C}">
                <a14:useLocalDpi xmlns:a14="http://schemas.microsoft.com/office/drawing/2010/main" val="0"/>
              </a:ext>
            </a:extLst>
          </a:blip>
          <a:srcRect t="10852"/>
          <a:stretch>
            <a:fillRect/>
          </a:stretch>
        </p:blipFill>
        <p:spPr bwMode="auto">
          <a:xfrm>
            <a:off x="5868144" y="404665"/>
            <a:ext cx="3087514" cy="2474558"/>
          </a:xfrm>
          <a:prstGeom prst="rect">
            <a:avLst/>
          </a:prstGeom>
          <a:noFill/>
          <a:ln w="9525">
            <a:noFill/>
            <a:miter lim="800000"/>
            <a:headEnd/>
            <a:tailEnd/>
          </a:ln>
          <a:extLst/>
        </p:spPr>
      </p:pic>
      <p:sp>
        <p:nvSpPr>
          <p:cNvPr id="2" name="Rectangle 3"/>
          <p:cNvSpPr>
            <a:spLocks noChangeArrowheads="1"/>
          </p:cNvSpPr>
          <p:nvPr/>
        </p:nvSpPr>
        <p:spPr bwMode="auto">
          <a:xfrm>
            <a:off x="225684" y="407952"/>
            <a:ext cx="5642460" cy="2585323"/>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The longitude of Greenwich, or any location on the Prime (Greenwich) Meridian, is zero degrees.  The Sun is highest in the sky from such a location at 12:00 noon AST.  For every degree of longitude east or west of the Prime Meridian, the Sun is due south and reaches its highest point in the sky 4 minutes earlier than, or after, 12:00 noon (respectively).</a:t>
            </a:r>
            <a:endParaRPr kumimoji="0" lang="en-US" sz="2800" b="0" i="0" u="none" strike="noStrike" cap="none" normalizeH="0" baseline="0" dirty="0" smtClean="0">
              <a:ln>
                <a:noFill/>
              </a:ln>
              <a:solidFill>
                <a:srgbClr val="002060"/>
              </a:solidFill>
              <a:effectLst/>
              <a:cs typeface="Arial" pitchFamily="34" charset="0"/>
            </a:endParaRPr>
          </a:p>
        </p:txBody>
      </p:sp>
      <p:sp>
        <p:nvSpPr>
          <p:cNvPr id="3" name="Rectangle 4"/>
          <p:cNvSpPr>
            <a:spLocks noChangeArrowheads="1"/>
          </p:cNvSpPr>
          <p:nvPr/>
        </p:nvSpPr>
        <p:spPr bwMode="auto">
          <a:xfrm>
            <a:off x="223516" y="3212976"/>
            <a:ext cx="8729973" cy="2862322"/>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2060"/>
                </a:solidFill>
                <a:effectLst/>
                <a:ea typeface="Times New Roman" pitchFamily="18" charset="0"/>
                <a:cs typeface="Times New Roman" pitchFamily="18" charset="0"/>
              </a:rPr>
              <a:t>1.  A shadow stick casts its shortest shadow at 12:16 GMT.  If the Equation of Time for that date is +4 min, determine the apparent solar time when the Sun appears highest in the sky.</a:t>
            </a:r>
            <a:endParaRPr kumimoji="0" lang="en-GB" sz="2000"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2060"/>
                </a:solidFill>
                <a:effectLst/>
                <a:ea typeface="Times New Roman" pitchFamily="18" charset="0"/>
                <a:cs typeface="Times New Roman" pitchFamily="18" charset="0"/>
              </a:rPr>
              <a:t>2.  On a day when the EOT is -7 min, a student notices that a stick casts its shortest shadow at 11:55 AST.  What is the time GMT on the student’s watch?</a:t>
            </a:r>
            <a:endParaRPr kumimoji="0" lang="en-GB" sz="2000"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2060"/>
                </a:solidFill>
                <a:effectLst/>
                <a:ea typeface="Times New Roman" pitchFamily="18" charset="0"/>
                <a:cs typeface="Times New Roman" pitchFamily="18" charset="0"/>
              </a:rPr>
              <a:t>3.  At 12:08 AST, the Sun appears highest in the sky.  What is the observer’s longitude?</a:t>
            </a:r>
            <a:endParaRPr kumimoji="0" lang="en-GB" sz="2000" b="0" i="0" u="none" strike="noStrike" cap="none" normalizeH="0" baseline="0" dirty="0" smtClean="0">
              <a:ln>
                <a:noFill/>
              </a:ln>
              <a:solidFill>
                <a:srgbClr val="002060"/>
              </a:solidFill>
              <a:effectLst/>
              <a:cs typeface="Arial" pitchFamily="34" charset="0"/>
            </a:endParaRPr>
          </a:p>
        </p:txBody>
      </p:sp>
    </p:spTree>
    <p:extLst>
      <p:ext uri="{BB962C8B-B14F-4D97-AF65-F5344CB8AC3E}">
        <p14:creationId xmlns:p14="http://schemas.microsoft.com/office/powerpoint/2010/main" val="1127977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07504" y="32142"/>
            <a:ext cx="8928992" cy="66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2060"/>
                </a:solidFill>
                <a:effectLst/>
                <a:ea typeface="Times New Roman" pitchFamily="18" charset="0"/>
                <a:cs typeface="Times New Roman" pitchFamily="18" charset="0"/>
              </a:rPr>
              <a:t>1.  A shadow stick casts its shortest shadow at 12:16 GMT.  If the Equation of Time for that date is +4 min, determine the apparent solar time when the Sun appears highest in the sky.</a:t>
            </a:r>
            <a:endParaRPr kumimoji="0" lang="en-GB" sz="1600"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sng" strike="noStrike" cap="none" normalizeH="0" baseline="0" dirty="0" smtClean="0">
                <a:ln>
                  <a:noFill/>
                </a:ln>
                <a:solidFill>
                  <a:srgbClr val="002060"/>
                </a:solidFill>
                <a:effectLst/>
                <a:ea typeface="Times New Roman" pitchFamily="18" charset="0"/>
                <a:cs typeface="Times New Roman" pitchFamily="18" charset="0"/>
              </a:rPr>
              <a:t>SOLUTION</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This is simply a case of using the EOT to determine apparent solar time (AST).  </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Since AST = EOT + GMT, we simply add 4 min to 12:16 to give 12:20.</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2060"/>
                </a:solidFill>
                <a:effectLst/>
                <a:ea typeface="Times New Roman" pitchFamily="18" charset="0"/>
                <a:cs typeface="Times New Roman" pitchFamily="18" charset="0"/>
              </a:rPr>
              <a:t>Answer:  12:20 AST</a:t>
            </a:r>
            <a:endParaRPr kumimoji="0" lang="en-GB" sz="2000" b="1"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2060"/>
                </a:solidFill>
                <a:effectLst/>
                <a:ea typeface="Times New Roman" pitchFamily="18" charset="0"/>
                <a:cs typeface="Times New Roman" pitchFamily="18" charset="0"/>
              </a:rPr>
              <a:t>2.  On a day when the EOT is -7 min, a student notices that a stick casts its shortest shadow at 11:55 AST.  What is the time GMT on the student’s watch?</a:t>
            </a:r>
            <a:endParaRPr kumimoji="0" lang="en-GB" sz="1600"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sng" strike="noStrike" cap="none" normalizeH="0" baseline="0" dirty="0" smtClean="0">
                <a:ln>
                  <a:noFill/>
                </a:ln>
                <a:solidFill>
                  <a:srgbClr val="002060"/>
                </a:solidFill>
                <a:effectLst/>
                <a:ea typeface="Times New Roman" pitchFamily="18" charset="0"/>
                <a:cs typeface="Times New Roman" pitchFamily="18" charset="0"/>
              </a:rPr>
              <a:t>SOLUTION</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We simply use the EOT to determine GMT this time.  Re-arranging the EOT gives </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GMT = AST – EOT.  Remembering to subtract a negative value for the EOT, this gives</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GMT = 11:55 – (-7 min) = 12:02</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2060"/>
                </a:solidFill>
                <a:effectLst/>
                <a:ea typeface="Times New Roman" pitchFamily="18" charset="0"/>
                <a:cs typeface="Times New Roman" pitchFamily="18" charset="0"/>
              </a:rPr>
              <a:t>Answer:  12:02 GMT</a:t>
            </a:r>
            <a:endParaRPr kumimoji="0" lang="en-GB" sz="2000" b="1" i="0" u="none" strike="noStrike" cap="none" normalizeH="0" baseline="0" dirty="0" smtClean="0">
              <a:ln>
                <a:noFill/>
              </a:ln>
              <a:solidFill>
                <a:srgbClr val="002060"/>
              </a:solidFill>
              <a:effectLst/>
              <a:cs typeface="Arial" pitchFamily="34" charset="0"/>
            </a:endParaRPr>
          </a:p>
          <a:p>
            <a:pPr eaLnBrk="0" fontAlgn="base" hangingPunct="0">
              <a:spcBef>
                <a:spcPct val="0"/>
              </a:spcBef>
              <a:spcAft>
                <a:spcPct val="0"/>
              </a:spcAft>
            </a:pPr>
            <a:r>
              <a:rPr kumimoji="0" lang="en-US" sz="1600" b="0" i="0" u="none" strike="noStrike" cap="none" normalizeH="0" baseline="0" dirty="0" smtClean="0">
                <a:ln>
                  <a:noFill/>
                </a:ln>
                <a:solidFill>
                  <a:srgbClr val="002060"/>
                </a:solidFill>
                <a:effectLst/>
                <a:ea typeface="Times New Roman" pitchFamily="18" charset="0"/>
                <a:cs typeface="Times New Roman" pitchFamily="18" charset="0"/>
              </a:rPr>
              <a:t>3. At 12:08 AST, the Sun appears highest in the sky.  What is the observer’s longitude?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sng" strike="noStrike" cap="none" normalizeH="0" baseline="0" dirty="0" smtClean="0">
                <a:ln>
                  <a:noFill/>
                </a:ln>
                <a:solidFill>
                  <a:srgbClr val="002060"/>
                </a:solidFill>
                <a:effectLst/>
                <a:ea typeface="Times New Roman" pitchFamily="18" charset="0"/>
                <a:cs typeface="Times New Roman" pitchFamily="18" charset="0"/>
              </a:rPr>
              <a:t>SOLUTION</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ea typeface="Times New Roman" pitchFamily="18" charset="0"/>
                <a:cs typeface="Times New Roman" pitchFamily="18" charset="0"/>
              </a:rPr>
              <a:t>The Earth rotates from west to east by 1 degree every 4 minutes.  The Sun appears highest in the sky 8 min after noon and so this corresponds to 2 lots of 4 min i.e. 2 degrees west.</a:t>
            </a:r>
            <a:endParaRPr kumimoji="0" lang="en-GB" b="0" i="0" u="none" strike="noStrike" cap="none" normalizeH="0" baseline="0" dirty="0" smtClean="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2060"/>
                </a:solidFill>
                <a:effectLst/>
                <a:ea typeface="Times New Roman" pitchFamily="18" charset="0"/>
                <a:cs typeface="Times New Roman" pitchFamily="18" charset="0"/>
              </a:rPr>
              <a:t>Answer:  2</a:t>
            </a:r>
            <a:r>
              <a:rPr kumimoji="0" lang="en-US" sz="2000" b="1" i="0" u="none" strike="noStrike" cap="none" normalizeH="0" baseline="30000" dirty="0" smtClean="0">
                <a:ln>
                  <a:noFill/>
                </a:ln>
                <a:solidFill>
                  <a:srgbClr val="002060"/>
                </a:solidFill>
                <a:effectLst/>
                <a:ea typeface="Times New Roman" pitchFamily="18" charset="0"/>
                <a:cs typeface="Times New Roman" pitchFamily="18" charset="0"/>
              </a:rPr>
              <a:t>o</a:t>
            </a:r>
            <a:r>
              <a:rPr kumimoji="0" lang="en-US" sz="2000" b="1" i="0" u="none" strike="noStrike" cap="none" normalizeH="0" baseline="0" dirty="0" smtClean="0">
                <a:ln>
                  <a:noFill/>
                </a:ln>
                <a:solidFill>
                  <a:srgbClr val="002060"/>
                </a:solidFill>
                <a:effectLst/>
                <a:ea typeface="Times New Roman" pitchFamily="18" charset="0"/>
                <a:cs typeface="Times New Roman" pitchFamily="18" charset="0"/>
              </a:rPr>
              <a:t> W</a:t>
            </a:r>
            <a:endParaRPr kumimoji="0" lang="en-US" sz="2000" b="1" i="0" u="none" strike="noStrike" cap="none" normalizeH="0" baseline="0" dirty="0" smtClean="0">
              <a:ln>
                <a:noFill/>
              </a:ln>
              <a:solidFill>
                <a:srgbClr val="002060"/>
              </a:solidFill>
              <a:effectLst/>
              <a:cs typeface="Arial" pitchFamily="34" charset="0"/>
            </a:endParaRPr>
          </a:p>
        </p:txBody>
      </p:sp>
    </p:spTree>
    <p:extLst>
      <p:ext uri="{BB962C8B-B14F-4D97-AF65-F5344CB8AC3E}">
        <p14:creationId xmlns:p14="http://schemas.microsoft.com/office/powerpoint/2010/main" val="3115257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49" y="145436"/>
            <a:ext cx="4392488" cy="990580"/>
          </a:xfrm>
        </p:spPr>
        <p:txBody>
          <a:bodyPr>
            <a:noAutofit/>
          </a:bodyPr>
          <a:lstStyle/>
          <a:p>
            <a:pPr algn="l"/>
            <a:r>
              <a:rPr lang="en-US" sz="7920" b="1" u="sng" dirty="0">
                <a:solidFill>
                  <a:srgbClr val="000000"/>
                </a:solidFill>
              </a:rPr>
              <a:t>Sundials</a:t>
            </a:r>
          </a:p>
        </p:txBody>
      </p:sp>
      <p:sp>
        <p:nvSpPr>
          <p:cNvPr id="3" name="Subtitle 2"/>
          <p:cNvSpPr>
            <a:spLocks noGrp="1"/>
          </p:cNvSpPr>
          <p:nvPr>
            <p:ph type="subTitle" idx="1"/>
          </p:nvPr>
        </p:nvSpPr>
        <p:spPr>
          <a:xfrm>
            <a:off x="194208" y="1355170"/>
            <a:ext cx="6278804" cy="720080"/>
          </a:xfrm>
        </p:spPr>
        <p:txBody>
          <a:bodyPr>
            <a:noAutofit/>
          </a:bodyPr>
          <a:lstStyle/>
          <a:p>
            <a:pPr marL="342900" indent="-342900" algn="l">
              <a:buFont typeface="Arial" panose="020B0604020202020204" pitchFamily="34" charset="0"/>
              <a:buChar char="•"/>
            </a:pPr>
            <a:r>
              <a:rPr lang="en-GB" sz="3360" dirty="0">
                <a:solidFill>
                  <a:srgbClr val="000000"/>
                </a:solidFill>
              </a:rPr>
              <a:t>Design and build a sundial</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325" y="2294405"/>
            <a:ext cx="3167614" cy="3578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224490" y="2294405"/>
            <a:ext cx="5379841" cy="3578042"/>
          </a:xfrm>
          <a:prstGeom prst="rect">
            <a:avLst/>
          </a:prstGeom>
        </p:spPr>
      </p:pic>
    </p:spTree>
    <p:extLst>
      <p:ext uri="{BB962C8B-B14F-4D97-AF65-F5344CB8AC3E}">
        <p14:creationId xmlns:p14="http://schemas.microsoft.com/office/powerpoint/2010/main" val="2437385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48065" y="1484785"/>
            <a:ext cx="3920566" cy="4104457"/>
          </a:xfrm>
          <a:prstGeom prst="rect">
            <a:avLst/>
          </a:prstGeom>
        </p:spPr>
      </p:pic>
      <p:sp>
        <p:nvSpPr>
          <p:cNvPr id="4" name="Rectangle 3"/>
          <p:cNvSpPr/>
          <p:nvPr/>
        </p:nvSpPr>
        <p:spPr>
          <a:xfrm>
            <a:off x="0" y="0"/>
            <a:ext cx="5608915" cy="683264"/>
          </a:xfrm>
          <a:prstGeom prst="rect">
            <a:avLst/>
          </a:prstGeom>
        </p:spPr>
        <p:txBody>
          <a:bodyPr wrap="square">
            <a:spAutoFit/>
          </a:bodyPr>
          <a:lstStyle/>
          <a:p>
            <a:pPr defTabSz="1097280"/>
            <a:r>
              <a:rPr lang="en-US" sz="3840" u="sng" dirty="0">
                <a:solidFill>
                  <a:srgbClr val="000000"/>
                </a:solidFill>
                <a:latin typeface="Trebuchet MS"/>
              </a:rPr>
              <a:t>How Sundials Work</a:t>
            </a:r>
          </a:p>
        </p:txBody>
      </p:sp>
      <p:sp>
        <p:nvSpPr>
          <p:cNvPr id="6" name="Rectangle 5"/>
          <p:cNvSpPr/>
          <p:nvPr/>
        </p:nvSpPr>
        <p:spPr>
          <a:xfrm>
            <a:off x="208315" y="701730"/>
            <a:ext cx="5400600" cy="5410712"/>
          </a:xfrm>
          <a:prstGeom prst="rect">
            <a:avLst/>
          </a:prstGeom>
        </p:spPr>
        <p:txBody>
          <a:bodyPr wrap="square">
            <a:spAutoFit/>
          </a:bodyPr>
          <a:lstStyle/>
          <a:p>
            <a:pPr defTabSz="1097280"/>
            <a:r>
              <a:rPr lang="en-US" sz="1920" dirty="0">
                <a:solidFill>
                  <a:srgbClr val="000000"/>
                </a:solidFill>
                <a:latin typeface="Trebuchet MS"/>
              </a:rPr>
              <a:t>From the earliest times people have regulated their lives by the apparent motions of the Sun and the shadows cast by its rays. We say ‘apparent’ because of course it is the rotation of the Earth on its axis which causes the moving shadows we observe every day. When the Earth rotates 15° it is just as though the Sun had moved 15° around its daily track. </a:t>
            </a:r>
            <a:r>
              <a:rPr lang="en-US" sz="1920" b="1" dirty="0" err="1">
                <a:solidFill>
                  <a:srgbClr val="000000"/>
                </a:solidFill>
                <a:latin typeface="Trebuchet MS"/>
              </a:rPr>
              <a:t>Diallists</a:t>
            </a:r>
            <a:r>
              <a:rPr lang="en-US" sz="1920" dirty="0">
                <a:solidFill>
                  <a:srgbClr val="000000"/>
                </a:solidFill>
                <a:latin typeface="Trebuchet MS"/>
              </a:rPr>
              <a:t> use both conventions but it is usually easier to regard the Sun as being in </a:t>
            </a:r>
            <a:r>
              <a:rPr lang="en-US" sz="1920" dirty="0">
                <a:solidFill>
                  <a:srgbClr val="000000"/>
                </a:solidFill>
                <a:latin typeface="Trebuchet MS"/>
              </a:rPr>
              <a:t>motion.</a:t>
            </a:r>
            <a:r>
              <a:rPr lang="en-US" sz="1920" dirty="0">
                <a:solidFill>
                  <a:srgbClr val="000000"/>
                </a:solidFill>
                <a:latin typeface="Trebuchet MS"/>
              </a:rPr>
              <a:t> </a:t>
            </a:r>
            <a:r>
              <a:rPr lang="en-US" sz="1920" dirty="0">
                <a:solidFill>
                  <a:srgbClr val="000000"/>
                </a:solidFill>
                <a:latin typeface="Trebuchet MS"/>
              </a:rPr>
              <a:t>Perhaps </a:t>
            </a:r>
            <a:r>
              <a:rPr lang="en-US" sz="1920" dirty="0">
                <a:solidFill>
                  <a:srgbClr val="000000"/>
                </a:solidFill>
                <a:latin typeface="Trebuchet MS"/>
              </a:rPr>
              <a:t>the best place to begin an understanding of how sundials work would be to imagine a pictorial view of the Earth at the North Pole  In this diagram it is the Sun which seems to move at 15° every hour. The shadow-casting element of a sundial is usually called the ‘gnomon’ of which the edges are its ‘styles’.</a:t>
            </a:r>
          </a:p>
        </p:txBody>
      </p:sp>
    </p:spTree>
    <p:extLst>
      <p:ext uri="{BB962C8B-B14F-4D97-AF65-F5344CB8AC3E}">
        <p14:creationId xmlns:p14="http://schemas.microsoft.com/office/powerpoint/2010/main" val="16133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og1.0">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prog1.0">
      <a:majorFont>
        <a:latin typeface="Consolas"/>
        <a:ea typeface=""/>
        <a:cs typeface=""/>
      </a:majorFont>
      <a:minorFont>
        <a:latin typeface="Consola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g1.0" id="{121C04A8-60AF-40AB-998B-7CB30D7E3944}" vid="{4FB654FD-D2E2-4907-9DCA-65FA4F323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prog1.0.thmx</Template>
  <TotalTime>8635</TotalTime>
  <Words>1649</Words>
  <Application>Microsoft Office PowerPoint</Application>
  <PresentationFormat>On-screen Show (4:3)</PresentationFormat>
  <Paragraphs>188</Paragraphs>
  <Slides>41</Slides>
  <Notes>0</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9" baseType="lpstr">
      <vt:lpstr>Arial</vt:lpstr>
      <vt:lpstr>Calibri</vt:lpstr>
      <vt:lpstr>Consolas</vt:lpstr>
      <vt:lpstr>Times New Roman</vt:lpstr>
      <vt:lpstr>Trebuchet MS</vt:lpstr>
      <vt:lpstr>prog1.0</vt:lpstr>
      <vt:lpstr>Office Theme</vt:lpstr>
      <vt:lpstr>Document</vt:lpstr>
      <vt:lpstr>Sun Dials, Shadow Sticks and Chronometers</vt:lpstr>
      <vt:lpstr>PowerPoint Presentation</vt:lpstr>
      <vt:lpstr>PowerPoint Presentation</vt:lpstr>
      <vt:lpstr>PowerPoint Presentation</vt:lpstr>
      <vt:lpstr>PowerPoint Presentation</vt:lpstr>
      <vt:lpstr>PowerPoint Presentation</vt:lpstr>
      <vt:lpstr>PowerPoint Presentation</vt:lpstr>
      <vt:lpstr>Sundials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Rainham Mark Grammar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equations of time</dc:title>
  <dc:creator>Staff</dc:creator>
  <cp:lastModifiedBy>Mr H Barty</cp:lastModifiedBy>
  <cp:revision>57</cp:revision>
  <dcterms:created xsi:type="dcterms:W3CDTF">2011-10-17T19:22:58Z</dcterms:created>
  <dcterms:modified xsi:type="dcterms:W3CDTF">2018-06-23T07:51:40Z</dcterms:modified>
</cp:coreProperties>
</file>