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17"/>
  </p:notesMasterIdLst>
  <p:sldIdLst>
    <p:sldId id="267" r:id="rId2"/>
    <p:sldId id="265" r:id="rId3"/>
    <p:sldId id="266" r:id="rId4"/>
    <p:sldId id="268" r:id="rId5"/>
    <p:sldId id="271" r:id="rId6"/>
    <p:sldId id="270" r:id="rId7"/>
    <p:sldId id="269" r:id="rId8"/>
    <p:sldId id="258" r:id="rId9"/>
    <p:sldId id="259" r:id="rId10"/>
    <p:sldId id="262" r:id="rId11"/>
    <p:sldId id="260" r:id="rId12"/>
    <p:sldId id="261" r:id="rId13"/>
    <p:sldId id="264" r:id="rId14"/>
    <p:sldId id="272" r:id="rId15"/>
    <p:sldId id="26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02" autoAdjust="0"/>
  </p:normalViewPr>
  <p:slideViewPr>
    <p:cSldViewPr snapToGrid="0" snapToObjects="1">
      <p:cViewPr varScale="1">
        <p:scale>
          <a:sx n="84" d="100"/>
          <a:sy n="84" d="100"/>
        </p:scale>
        <p:origin x="102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1C767-3DF0-2949-91A4-785B63C9E8F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3473D-7894-5346-A4F2-1BA74FC2A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1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Boardworks GCSE Separate Sciences 2009</a:t>
            </a:r>
          </a:p>
          <a:p>
            <a:pPr eaLnBrk="1" hangingPunct="1"/>
            <a:r>
              <a:rPr lang="en-GB" sz="1200"/>
              <a:t>Orbits</a:t>
            </a:r>
          </a:p>
        </p:txBody>
      </p:sp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1CACE-D3E8-C740-8905-8927E7ECD297}" type="slidenum">
              <a:rPr lang="en-GB" sz="1200"/>
              <a:pPr eaLnBrk="1" hangingPunct="1"/>
              <a:t>8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28677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Boardworks GCSE Separate Sciences 2009</a:t>
            </a:r>
          </a:p>
          <a:p>
            <a:pPr eaLnBrk="1" hangingPunct="1"/>
            <a:r>
              <a:rPr lang="en-GB" sz="1200"/>
              <a:t>Orbits</a:t>
            </a:r>
          </a:p>
        </p:txBody>
      </p:sp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7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  <a:lvl2pPr marL="4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FBFE43-BA07-C64D-97D8-6C5ABB04C863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C4412-F332-B14A-A1C0-A559220F8B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28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58EDDE-8A3E-844F-9FF4-3AC29A01B69C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7BA29-774E-4343-9F85-CEC0206175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96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668148-E53F-BF4C-B69E-A7C62CA9E27B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F4FED-E67B-9C49-B1E7-0C9A05E6D0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30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icon to add clip art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6DB2B5E-01A6-FA42-9CF0-6409CA1AA3E9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B6308A-C2FB-634F-92D8-DC8A4B0D09C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815469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384A12-5444-0B4B-A0B2-38A8FB909C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178576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96F525-8C10-5B4B-9DD7-FAD5C451B6EF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82805-1FEF-7A48-8D5A-7467F1130E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  <a:lvl2pPr marL="4571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A58087-2FB7-E641-9631-9DE036B078B2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71449-1EDB-7B4B-9B8A-AB0062268E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75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>
                <a:latin typeface="Comic Sans MS" panose="030F0702030302020204" pitchFamily="66" charset="0"/>
              </a:defRPr>
            </a:lvl1pPr>
            <a:lvl2pPr>
              <a:defRPr sz="24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1800"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>
                <a:latin typeface="Comic Sans MS" panose="030F0702030302020204" pitchFamily="66" charset="0"/>
              </a:defRPr>
            </a:lvl1pPr>
            <a:lvl2pPr>
              <a:defRPr sz="24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1800"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1F9B0-DA56-7842-962D-BB4706C8D82D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FC505-42F9-4C47-BC67-DA6FCB13FB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41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omic Sans MS" panose="030F0702030302020204" pitchFamily="66" charset="0"/>
              </a:defRPr>
            </a:lvl1pPr>
            <a:lvl2pPr marL="457168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5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81" indent="0">
              <a:buNone/>
              <a:defRPr sz="1600" b="1"/>
            </a:lvl8pPr>
            <a:lvl9pPr marL="3657349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omic Sans MS" panose="030F0702030302020204" pitchFamily="66" charset="0"/>
              </a:defRPr>
            </a:lvl1pPr>
            <a:lvl2pPr>
              <a:defRPr sz="2000">
                <a:latin typeface="Comic Sans MS" panose="030F0702030302020204" pitchFamily="66" charset="0"/>
              </a:defRPr>
            </a:lvl2pPr>
            <a:lvl3pPr>
              <a:defRPr sz="1800">
                <a:latin typeface="Comic Sans MS" panose="030F0702030302020204" pitchFamily="66" charset="0"/>
              </a:defRPr>
            </a:lvl3pPr>
            <a:lvl4pPr>
              <a:defRPr sz="1600">
                <a:latin typeface="Comic Sans MS" panose="030F0702030302020204" pitchFamily="66" charset="0"/>
              </a:defRPr>
            </a:lvl4pPr>
            <a:lvl5pPr>
              <a:defRPr sz="1600">
                <a:latin typeface="Comic Sans MS" panose="030F0702030302020204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omic Sans MS" panose="030F0702030302020204" pitchFamily="66" charset="0"/>
              </a:defRPr>
            </a:lvl1pPr>
            <a:lvl2pPr marL="457168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5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81" indent="0">
              <a:buNone/>
              <a:defRPr sz="1600" b="1"/>
            </a:lvl8pPr>
            <a:lvl9pPr marL="3657349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>
                <a:latin typeface="Comic Sans MS" panose="030F0702030302020204" pitchFamily="66" charset="0"/>
              </a:defRPr>
            </a:lvl1pPr>
            <a:lvl2pPr>
              <a:defRPr sz="2000">
                <a:latin typeface="Comic Sans MS" panose="030F0702030302020204" pitchFamily="66" charset="0"/>
              </a:defRPr>
            </a:lvl2pPr>
            <a:lvl3pPr>
              <a:defRPr sz="1800">
                <a:latin typeface="Comic Sans MS" panose="030F0702030302020204" pitchFamily="66" charset="0"/>
              </a:defRPr>
            </a:lvl3pPr>
            <a:lvl4pPr>
              <a:defRPr sz="1600">
                <a:latin typeface="Comic Sans MS" panose="030F0702030302020204" pitchFamily="66" charset="0"/>
              </a:defRPr>
            </a:lvl4pPr>
            <a:lvl5pPr>
              <a:defRPr sz="1600">
                <a:latin typeface="Comic Sans MS" panose="030F0702030302020204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45CC15-B3E8-3A42-B3B8-F61756DF0CD1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9D0F9-0409-B944-93B6-D8D26BE298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1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E439BE-4D00-9A4A-ACDB-677B3C77A24C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D955-2E19-9744-87A3-F3FA3245AA8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09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C31E93-90F5-734E-9E8B-35569BB03D99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7D7F2-DDFB-784C-A988-156834B38AC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20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0"/>
          </a:xfrm>
        </p:spPr>
        <p:txBody>
          <a:bodyPr anchor="b"/>
          <a:lstStyle>
            <a:lvl1pPr algn="l">
              <a:defRPr sz="2000" b="1"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omic Sans MS" panose="030F0702030302020204" pitchFamily="66" charset="0"/>
              </a:defRPr>
            </a:lvl1pPr>
            <a:lvl2pPr>
              <a:defRPr sz="2800">
                <a:latin typeface="Comic Sans MS" panose="030F0702030302020204" pitchFamily="66" charset="0"/>
              </a:defRPr>
            </a:lvl2pPr>
            <a:lvl3pPr>
              <a:defRPr sz="2400">
                <a:latin typeface="Comic Sans MS" panose="030F0702030302020204" pitchFamily="66" charset="0"/>
              </a:defRPr>
            </a:lvl3pPr>
            <a:lvl4pPr>
              <a:defRPr sz="2000">
                <a:latin typeface="Comic Sans MS" panose="030F0702030302020204" pitchFamily="66" charset="0"/>
              </a:defRPr>
            </a:lvl4pPr>
            <a:lvl5pPr>
              <a:defRPr sz="2000">
                <a:latin typeface="Comic Sans MS" panose="030F0702030302020204" pitchFamily="66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omic Sans MS" panose="030F0702030302020204" pitchFamily="66" charset="0"/>
              </a:defRPr>
            </a:lvl1pPr>
            <a:lvl2pPr marL="457168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5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81" indent="0">
              <a:buNone/>
              <a:defRPr sz="900"/>
            </a:lvl8pPr>
            <a:lvl9pPr marL="3657349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92F51A-74C7-AD48-83F6-39920778B4C8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DEBC9-E97C-0F40-9BF7-E16E5CFC3F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44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omic Sans MS" panose="030F0702030302020204" pitchFamily="66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omic Sans MS" panose="030F0702030302020204" pitchFamily="66" charset="0"/>
              </a:defRPr>
            </a:lvl1pPr>
            <a:lvl2pPr marL="457168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5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81" indent="0">
              <a:buNone/>
              <a:defRPr sz="2000"/>
            </a:lvl8pPr>
            <a:lvl9pPr marL="3657349" indent="0">
              <a:buNone/>
              <a:defRPr sz="2000"/>
            </a:lvl9pPr>
          </a:lstStyle>
          <a:p>
            <a:pPr lvl="0"/>
            <a:r>
              <a:rPr lang="en-GB" noProof="0" dirty="0" smtClean="0"/>
              <a:t>Drag picture to placeholder or click icon to add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omic Sans MS" panose="030F0702030302020204" pitchFamily="66" charset="0"/>
              </a:defRPr>
            </a:lvl1pPr>
            <a:lvl2pPr marL="457168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5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81" indent="0">
              <a:buNone/>
              <a:defRPr sz="900"/>
            </a:lvl8pPr>
            <a:lvl9pPr marL="3657349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7BFB74-8B95-7F45-BEFA-DDE992E24C40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B22D2-0346-374B-92CB-4783CA411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16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1" y="27432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1600200"/>
            <a:ext cx="82296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B2B5E-01A6-FA42-9CF0-6409CA1AA3E9}" type="datetimeFigureOut">
              <a:rPr lang="en-US" smtClean="0"/>
              <a:pPr/>
              <a:t>2/21/2018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986"/>
            <a:ext cx="2895600" cy="36385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986"/>
            <a:ext cx="2133600" cy="36385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6308A-C2FB-634F-92D8-DC8A4B0D09C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omic Sans MS" panose="030F0702030302020204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5pPr>
      <a:lvl6pPr marL="45716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6pPr>
      <a:lvl7pPr marL="91433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7pPr>
      <a:lvl8pPr marL="13715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8pPr>
      <a:lvl9pPr marL="182867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ple Casual" pitchFamily="2" charset="0"/>
        </a:defRPr>
      </a:lvl9pPr>
    </p:titleStyle>
    <p:bodyStyle>
      <a:lvl1pPr marL="342876" indent="-3428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1pPr>
      <a:lvl2pPr marL="742899" indent="-28573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2pPr>
      <a:lvl3pPr marL="1142922" indent="-2285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3pPr>
      <a:lvl4pPr marL="1600090" indent="-2285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4pPr>
      <a:lvl5pPr marL="2057259" indent="-2285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5pPr>
      <a:lvl6pPr marL="2514427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6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5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33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8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/>
          </p:cNvSpPr>
          <p:nvPr/>
        </p:nvSpPr>
        <p:spPr bwMode="auto">
          <a:xfrm>
            <a:off x="191842" y="2675004"/>
            <a:ext cx="3431232" cy="203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/>
          <a:p>
            <a:pPr defTabSz="914145">
              <a:defRPr/>
            </a:pPr>
            <a:r>
              <a:rPr lang="en-US" sz="1758" dirty="0">
                <a:effectLst>
                  <a:outerShdw blurRad="38100" dist="38100" dir="2700000" algn="tl">
                    <a:srgbClr val="808080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Second Law of Planetary Motion: </a:t>
            </a:r>
            <a:br>
              <a:rPr lang="en-US" sz="1758" dirty="0">
                <a:effectLst>
                  <a:outerShdw blurRad="38100" dist="38100" dir="2700000" algn="tl">
                    <a:srgbClr val="808080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</a:br>
            <a:r>
              <a:rPr lang="en-US" sz="1758" dirty="0"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a planet moves more slowly when it is more distant from the Sun and faster when it is near it. (area swept out is equal in equal chunks of time)</a:t>
            </a:r>
            <a:endParaRPr lang="en-US" dirty="0"/>
          </a:p>
        </p:txBody>
      </p:sp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6967367" y="1678223"/>
            <a:ext cx="2073942" cy="3267149"/>
            <a:chOff x="0" y="0"/>
            <a:chExt cx="268" cy="366"/>
          </a:xfrm>
        </p:grpSpPr>
        <p:sp>
          <p:nvSpPr>
            <p:cNvPr id="11273" name="Rectangle 3"/>
            <p:cNvSpPr>
              <a:spLocks/>
            </p:cNvSpPr>
            <p:nvPr/>
          </p:nvSpPr>
          <p:spPr bwMode="auto">
            <a:xfrm>
              <a:off x="7" y="314"/>
              <a:ext cx="245" cy="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8900" tIns="50799" rIns="88900" bIns="50799"/>
            <a:lstStyle>
              <a:lvl1pPr defTabSz="1300163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defTabSz="1300163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defTabSz="1300163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defTabSz="1300163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defTabSz="1300163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1300163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1300163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1300163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1300163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/>
              <a:r>
                <a:rPr lang="en-US" altLang="en-US" sz="1195" b="1">
                  <a:solidFill>
                    <a:schemeClr val="tx1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  <a:sym typeface="Trebuchet MS" panose="020B0603020202020204" pitchFamily="34" charset="0"/>
                </a:rPr>
                <a:t>Johannes Kepler (1571-1630)</a:t>
              </a:r>
              <a:endParaRPr lang="en-US" altLang="en-US" sz="2953">
                <a:solidFill>
                  <a:schemeClr val="tx1"/>
                </a:solidFill>
              </a:endParaRPr>
            </a:p>
          </p:txBody>
        </p:sp>
        <p:pic>
          <p:nvPicPr>
            <p:cNvPr id="11274" name="Picture 4" descr="image6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8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1268" name="Rectangle 5"/>
          <p:cNvSpPr>
            <a:spLocks/>
          </p:cNvSpPr>
          <p:nvPr/>
        </p:nvSpPr>
        <p:spPr bwMode="auto">
          <a:xfrm>
            <a:off x="24683" y="1355909"/>
            <a:ext cx="3765549" cy="682140"/>
          </a:xfrm>
          <a:prstGeom prst="rect">
            <a:avLst/>
          </a:prstGeom>
          <a:solidFill>
            <a:srgbClr val="000000">
              <a:alpha val="0"/>
            </a:srgbClr>
          </a:solidFill>
          <a:ln w="36124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687" b="1" i="1" dirty="0" smtClean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QUIZ ON Kepler’s </a:t>
            </a:r>
            <a:r>
              <a:rPr lang="en-US" altLang="en-US" sz="1687" b="1" i="1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Laws of Planetary Motion</a:t>
            </a:r>
            <a:endParaRPr lang="en-US" altLang="en-US" sz="2953" dirty="0">
              <a:solidFill>
                <a:schemeClr val="tx1"/>
              </a:solidFill>
            </a:endParaRPr>
          </a:p>
        </p:txBody>
      </p:sp>
      <p:sp>
        <p:nvSpPr>
          <p:cNvPr id="14342" name="Rectangle 6"/>
          <p:cNvSpPr>
            <a:spLocks/>
          </p:cNvSpPr>
          <p:nvPr/>
        </p:nvSpPr>
        <p:spPr bwMode="auto">
          <a:xfrm>
            <a:off x="3886200" y="1245415"/>
            <a:ext cx="3081167" cy="6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758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Johannes Kepler was a German mathematician who explained the motion of the planets in three laws.</a:t>
            </a:r>
            <a:endParaRPr lang="en-US" altLang="en-US" sz="2953" dirty="0">
              <a:solidFill>
                <a:schemeClr val="tx1"/>
              </a:solidFill>
            </a:endParaRP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191842" y="4818833"/>
            <a:ext cx="8678540" cy="14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758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Third law of Planetary Motion: </a:t>
            </a:r>
            <a:br>
              <a:rPr lang="en-US" altLang="en-US" sz="1758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</a:br>
            <a:r>
              <a:rPr lang="en-US" altLang="en-US" sz="1758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provides an accurate description of the period and distance for a planet’s orbit about the Sun. </a:t>
            </a:r>
          </a:p>
          <a:p>
            <a:pPr algn="l" eaLnBrk="1"/>
            <a:r>
              <a:rPr lang="en-US" altLang="en-US" sz="1758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(the orbit of a planet around the sun squared is proportional to the distance from the sun cubed: T</a:t>
            </a:r>
            <a:r>
              <a:rPr lang="en-US" altLang="en-US" sz="1758" baseline="31000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2</a:t>
            </a:r>
            <a:r>
              <a:rPr lang="en-US" altLang="en-US" sz="1758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 α r</a:t>
            </a:r>
            <a:r>
              <a:rPr lang="en-US" altLang="en-US" sz="1758" baseline="31000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3</a:t>
            </a:r>
            <a:r>
              <a:rPr lang="en-US" altLang="en-US" sz="1758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)</a:t>
            </a:r>
            <a:endParaRPr lang="en-US" altLang="en-US" sz="2953" dirty="0">
              <a:solidFill>
                <a:schemeClr val="tx1"/>
              </a:solidFill>
            </a:endParaRPr>
          </a:p>
        </p:txBody>
      </p:sp>
      <p:sp>
        <p:nvSpPr>
          <p:cNvPr id="14344" name="Rectangle 8"/>
          <p:cNvSpPr>
            <a:spLocks/>
          </p:cNvSpPr>
          <p:nvPr/>
        </p:nvSpPr>
        <p:spPr bwMode="auto">
          <a:xfrm>
            <a:off x="191842" y="2038049"/>
            <a:ext cx="6196087" cy="64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/>
          <a:p>
            <a:pPr defTabSz="914145">
              <a:defRPr/>
            </a:pPr>
            <a:r>
              <a:rPr lang="en-US" sz="1758" dirty="0">
                <a:effectLst>
                  <a:outerShdw blurRad="38100" dist="38100" dir="2700000" algn="tl">
                    <a:srgbClr val="808080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First Law of Planetary Motion: </a:t>
            </a:r>
            <a:br>
              <a:rPr lang="en-US" sz="1758" dirty="0">
                <a:effectLst>
                  <a:outerShdw blurRad="38100" dist="38100" dir="2700000" algn="tl">
                    <a:srgbClr val="808080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</a:br>
            <a:r>
              <a:rPr lang="en-US" sz="1758" dirty="0"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the orbits of the planets are ellipses. </a:t>
            </a:r>
            <a:endParaRPr lang="en-US" dirty="0"/>
          </a:p>
        </p:txBody>
      </p:sp>
      <p:pic>
        <p:nvPicPr>
          <p:cNvPr id="14345" name="Picture 9" descr="image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49" y="2690745"/>
            <a:ext cx="2873273" cy="211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119" y="31968"/>
            <a:ext cx="827202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Kepler, Gravity and Newton</a:t>
            </a:r>
            <a:endParaRPr lang="en-GB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83" y="595077"/>
            <a:ext cx="9119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Comic Sans MS" panose="030F0702030302020204" pitchFamily="66" charset="0"/>
              </a:rPr>
              <a:t>demonstrate an understanding that gravity is the force responsible for maintaining orbits and its inverse square law nature </a:t>
            </a:r>
            <a:r>
              <a:rPr lang="en-GB" i="1" dirty="0" smtClean="0">
                <a:latin typeface="Comic Sans MS" panose="030F0702030302020204" pitchFamily="66" charset="0"/>
              </a:rPr>
              <a:t>and study Kepler’s Third Law.</a:t>
            </a:r>
            <a:endParaRPr lang="en-US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92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build="p" autoUpdateAnimBg="0"/>
      <p:bldP spid="14342" grpId="0" build="p" autoUpdateAnimBg="0"/>
      <p:bldP spid="14343" grpId="0" build="p" autoUpdateAnimBg="0"/>
      <p:bldP spid="14344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t="21484" r="54224" b="18945"/>
          <a:stretch>
            <a:fillRect/>
          </a:stretch>
        </p:blipFill>
        <p:spPr bwMode="auto">
          <a:xfrm>
            <a:off x="600670" y="913121"/>
            <a:ext cx="369559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1584" y="913121"/>
            <a:ext cx="3147456" cy="32932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>
                <a:latin typeface="Comic Sans MS" panose="030F0702030302020204" pitchFamily="66" charset="0"/>
              </a:rPr>
              <a:t>Copy</a:t>
            </a:r>
            <a:r>
              <a:rPr lang="en-GB" sz="2400" dirty="0">
                <a:latin typeface="Comic Sans MS" panose="030F0702030302020204" pitchFamily="66" charset="0"/>
              </a:rPr>
              <a:t> the diagram of Newton’s thought experiment and </a:t>
            </a:r>
            <a:r>
              <a:rPr lang="en-GB" sz="2800" dirty="0">
                <a:latin typeface="Comic Sans MS" panose="030F0702030302020204" pitchFamily="66" charset="0"/>
              </a:rPr>
              <a:t>annotate</a:t>
            </a:r>
            <a:r>
              <a:rPr lang="en-GB" sz="2400" dirty="0">
                <a:latin typeface="Comic Sans MS" panose="030F0702030302020204" pitchFamily="66" charset="0"/>
              </a:rPr>
              <a:t> it to explain what demonstrates about </a:t>
            </a:r>
            <a:r>
              <a:rPr lang="en-GB" sz="2800" dirty="0">
                <a:latin typeface="Comic Sans MS" panose="030F0702030302020204" pitchFamily="66" charset="0"/>
              </a:rPr>
              <a:t>how orbits </a:t>
            </a:r>
            <a:r>
              <a:rPr lang="en-GB" sz="2400" dirty="0">
                <a:latin typeface="Comic Sans MS" panose="030F0702030302020204" pitchFamily="66" charset="0"/>
              </a:rPr>
              <a:t>“</a:t>
            </a:r>
            <a:r>
              <a:rPr lang="en-GB" sz="2800" dirty="0">
                <a:latin typeface="Comic Sans MS" panose="030F0702030302020204" pitchFamily="66" charset="0"/>
              </a:rPr>
              <a:t>work</a:t>
            </a:r>
            <a:r>
              <a:rPr lang="en-GB" sz="2400" dirty="0">
                <a:latin typeface="Comic Sans MS" panose="030F0702030302020204" pitchFamily="66" charset="0"/>
              </a:rPr>
              <a:t>”.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764" y="1"/>
            <a:ext cx="510508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Explaining orbits</a:t>
            </a:r>
          </a:p>
        </p:txBody>
      </p:sp>
    </p:spTree>
    <p:extLst>
      <p:ext uri="{BB962C8B-B14F-4D97-AF65-F5344CB8AC3E}">
        <p14:creationId xmlns:p14="http://schemas.microsoft.com/office/powerpoint/2010/main" val="418757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297" y="2522357"/>
            <a:ext cx="36837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428994"/>
              </p:ext>
            </p:extLst>
          </p:nvPr>
        </p:nvGraphicFramePr>
        <p:xfrm>
          <a:off x="1751401" y="1918293"/>
          <a:ext cx="3447801" cy="161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3" imgW="762000" imgH="393700" progId="Equation.3">
                  <p:embed/>
                </p:oleObj>
              </mc:Choice>
              <mc:Fallback>
                <p:oleObj name="Equation" r:id="rId3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1401" y="1918293"/>
                        <a:ext cx="3447801" cy="16128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Title 1"/>
          <p:cNvSpPr txBox="1">
            <a:spLocks/>
          </p:cNvSpPr>
          <p:nvPr/>
        </p:nvSpPr>
        <p:spPr bwMode="auto">
          <a:xfrm>
            <a:off x="6351" y="0"/>
            <a:ext cx="7058457" cy="44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b="1" dirty="0">
                <a:latin typeface="Comic Sans MS" panose="030F0702030302020204" pitchFamily="66" charset="0"/>
              </a:rPr>
              <a:t>Newton’s law of gravitation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157" y="614184"/>
            <a:ext cx="8730917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>
                <a:latin typeface="Comic Sans MS" panose="030F0702030302020204" pitchFamily="66" charset="0"/>
              </a:rPr>
              <a:t>‘If I have seen further, it is by standing on the shoulders of giants.’</a:t>
            </a:r>
          </a:p>
          <a:p>
            <a:pPr algn="r" eaLnBrk="1" hangingPunct="1"/>
            <a:r>
              <a:rPr lang="en-GB" sz="2000" dirty="0">
                <a:latin typeface="Comic Sans MS" panose="030F0702030302020204" pitchFamily="66" charset="0"/>
              </a:rPr>
              <a:t>						     	    </a:t>
            </a:r>
            <a:r>
              <a:rPr lang="en-GB" sz="1600" dirty="0">
                <a:latin typeface="Comic Sans MS" panose="030F0702030302020204" pitchFamily="66" charset="0"/>
              </a:rPr>
              <a:t>Sir Isaac Newton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98297" y="1438515"/>
            <a:ext cx="3683778" cy="6771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Masses 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attracting each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other (kg)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4055655" y="1844434"/>
            <a:ext cx="1693270" cy="311489"/>
          </a:xfrm>
          <a:prstGeom prst="straightConnector1">
            <a:avLst/>
          </a:prstGeom>
          <a:noFill/>
          <a:ln w="76200" cmpd="sng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7651" y="1433332"/>
            <a:ext cx="4951551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Gravitational constant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2875710" y="1844434"/>
            <a:ext cx="304567" cy="613386"/>
          </a:xfrm>
          <a:prstGeom prst="straightConnector1">
            <a:avLst/>
          </a:prstGeom>
          <a:noFill/>
          <a:ln w="76200" cmpd="sng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1157" y="1933275"/>
            <a:ext cx="1414803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Force of </a:t>
            </a:r>
            <a:r>
              <a:rPr lang="en-GB" sz="1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attraction (N)</a:t>
            </a:r>
            <a:endParaRPr lang="en-GB" sz="14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834013" y="1823144"/>
            <a:ext cx="914912" cy="539056"/>
          </a:xfrm>
          <a:prstGeom prst="straightConnector1">
            <a:avLst/>
          </a:prstGeom>
          <a:noFill/>
          <a:ln w="76200" cmpd="sng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47651" y="2585085"/>
            <a:ext cx="1418309" cy="92333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Distance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between masses (m)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1543438" y="3247291"/>
            <a:ext cx="2362008" cy="0"/>
          </a:xfrm>
          <a:prstGeom prst="straightConnector1">
            <a:avLst/>
          </a:prstGeom>
          <a:noFill/>
          <a:ln w="76200" cmpd="sng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220199" y="4158330"/>
            <a:ext cx="8730917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Tasks: </a:t>
            </a:r>
          </a:p>
          <a:p>
            <a:pPr eaLnBrk="1" hangingPunct="1">
              <a:defRPr/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1) What happens to the gravitational attraction between 2 masses if…</a:t>
            </a:r>
          </a:p>
          <a:p>
            <a:pPr eaLnBrk="1" hangingPunct="1">
              <a:defRPr/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a) one of the masses is doubled?</a:t>
            </a:r>
          </a:p>
          <a:p>
            <a:pPr eaLnBrk="1" hangingPunct="1">
              <a:defRPr/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b) the distance between the masses is doubled?</a:t>
            </a:r>
          </a:p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Calculate the gravitational force that attracts the Moon to the Earth,</a:t>
            </a: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given its mass is 7.35 x 10</a:t>
            </a:r>
            <a:r>
              <a:rPr lang="en-GB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22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kg, the Earth mass is 6.0 x 10</a:t>
            </a:r>
            <a:r>
              <a:rPr lang="en-GB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24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kg, and the distance between their centres is 3.85 x 10</a:t>
            </a:r>
            <a:r>
              <a:rPr lang="en-GB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</a:t>
            </a:r>
          </a:p>
          <a:p>
            <a:pPr eaLnBrk="1" hangingPunct="1">
              <a:defRPr/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3) Calculate the gravitational attraction between two people, with masses 60 and 70 kg respectively, standing 1 m apart.  Who attracts who the most?</a:t>
            </a: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503875" y="2048510"/>
            <a:ext cx="3358481" cy="1463040"/>
            <a:chOff x="6074938" y="2177770"/>
            <a:chExt cx="2906844" cy="1219201"/>
          </a:xfrm>
        </p:grpSpPr>
        <p:pic>
          <p:nvPicPr>
            <p:cNvPr id="20495" name="Picture 4" descr="http://previews0.coolclips.com/01/tf05023/CoolClips_cart024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7"/>
            <a:stretch>
              <a:fillRect/>
            </a:stretch>
          </p:blipFill>
          <p:spPr bwMode="auto">
            <a:xfrm>
              <a:off x="6074938" y="2387513"/>
              <a:ext cx="738539" cy="799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6" descr="http://spotsrocks.files.wordpress.com/2008/11/cartoon_earth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582" y="2177770"/>
              <a:ext cx="1219200" cy="121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6752832" y="2365095"/>
              <a:ext cx="179395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b="1" i="1" dirty="0">
                  <a:latin typeface="Comic Sans MS" panose="030F0702030302020204" pitchFamily="66" charset="0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11691" y="2363508"/>
              <a:ext cx="180983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b="1" i="1" dirty="0">
                  <a:latin typeface="Comic Sans MS" panose="030F0702030302020204" pitchFamily="66" charset="0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40" name="Left Arrow 39"/>
            <p:cNvSpPr/>
            <p:nvPr/>
          </p:nvSpPr>
          <p:spPr>
            <a:xfrm>
              <a:off x="7425962" y="2669895"/>
              <a:ext cx="366729" cy="227013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6" name="Left Arrow 45"/>
            <p:cNvSpPr/>
            <p:nvPr/>
          </p:nvSpPr>
          <p:spPr>
            <a:xfrm flipH="1">
              <a:off x="6727430" y="2681008"/>
              <a:ext cx="350853" cy="212725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36623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20199" y="3626698"/>
            <a:ext cx="873091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 gravitational constant has a value 6.67 x 10</a:t>
            </a:r>
            <a:r>
              <a:rPr lang="en-US" sz="20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-11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Nm</a:t>
            </a:r>
            <a:r>
              <a:rPr lang="en-GB" sz="2000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/kg</a:t>
            </a:r>
            <a:r>
              <a:rPr lang="en-GB" sz="2000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n-US" sz="2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1353633" y="2487797"/>
            <a:ext cx="582492" cy="194575"/>
          </a:xfrm>
          <a:prstGeom prst="straightConnector1">
            <a:avLst/>
          </a:pr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998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 animBg="1"/>
      <p:bldP spid="8" grpId="0" animBg="1"/>
      <p:bldP spid="11" grpId="0" animBg="1"/>
      <p:bldP spid="19" grpId="0" animBg="1"/>
      <p:bldP spid="30" grpId="0" animBg="1"/>
      <p:bldP spid="34" grpId="0" animBg="1" autoUpdateAnimBg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Documents and Settings\Staff\Local Settings\Temporary Internet Files\Content.IE5\V6W2HGLV\MCj043471900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69645"/>
            <a:ext cx="3477877" cy="452431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924300" y="969646"/>
            <a:ext cx="4681538" cy="4524315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TASK:</a:t>
            </a:r>
          </a:p>
          <a:p>
            <a:pPr eaLnBrk="1" hangingPunct="1">
              <a:defRPr/>
            </a:pPr>
            <a:r>
              <a:rPr lang="en-GB" sz="24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You are on a journey from the Earth to the Moon.</a:t>
            </a:r>
          </a:p>
          <a:p>
            <a:pPr eaLnBrk="1" hangingPunct="1">
              <a:defRPr/>
            </a:pPr>
            <a:endParaRPr lang="en-GB" sz="2400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en-GB" sz="24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Describe how your “force sensor” readings change during your journey.</a:t>
            </a:r>
          </a:p>
          <a:p>
            <a:pPr eaLnBrk="1" hangingPunct="1">
              <a:defRPr/>
            </a:pPr>
            <a:r>
              <a:rPr lang="en-GB" sz="24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Is there any point where you will not feel a force pulling you one way or the other?</a:t>
            </a:r>
          </a:p>
          <a:p>
            <a:pPr eaLnBrk="1" hangingPunct="1">
              <a:defRPr/>
            </a:pPr>
            <a:r>
              <a:rPr lang="en-GB" sz="24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If so will you be closer to the Moon or Earth? Why?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7620"/>
            <a:ext cx="8778239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 journey from </a:t>
            </a:r>
            <a:r>
              <a:rPr lang="en-GB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Earth </a:t>
            </a:r>
            <a:r>
              <a:rPr lang="en-GB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  </a:t>
            </a:r>
            <a:r>
              <a:rPr lang="en-GB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Moon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05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3" y="646651"/>
            <a:ext cx="3146956" cy="2261118"/>
          </a:xfrm>
          <a:prstGeom prst="rect">
            <a:avLst/>
          </a:prstGeom>
        </p:spPr>
      </p:pic>
      <p:pic>
        <p:nvPicPr>
          <p:cNvPr id="5" name="Picture 4" descr="http://www.astronomygcse.co.uk/AstroGCSE/New%20Site/Topic%202/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96" y="3023867"/>
            <a:ext cx="3875925" cy="29340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" y="7620"/>
            <a:ext cx="6814046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Gravitational field strength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2046" y="646651"/>
            <a:ext cx="536158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As you move away from a planet its gravity becomes weaker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2045" y="1447211"/>
            <a:ext cx="536158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As it varies with 1/r</a:t>
            </a:r>
            <a:r>
              <a:rPr lang="en-GB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when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distance 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doubles the field strength will decrease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by factor of 4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8534" y="2261438"/>
            <a:ext cx="536158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When distance triples 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the field strength will decrease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by factor of 9, and so on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953" y="3060169"/>
            <a:ext cx="463323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is the radius of the earth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953" y="3659593"/>
            <a:ext cx="4633236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On Earth’s surface a 1 kg mass experiences  force of 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10 N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953" y="4484506"/>
            <a:ext cx="4633236" cy="6155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If distance is increased to 2r then the force experienced will become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10/4 = 2.5 N/kg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88538" y="3174846"/>
            <a:ext cx="1364675" cy="972716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04655" y="3174845"/>
            <a:ext cx="648558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053213" y="3174845"/>
            <a:ext cx="0" cy="252636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04655" y="5083542"/>
            <a:ext cx="1297116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701771" y="5083542"/>
            <a:ext cx="3772" cy="61766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88538" y="4958160"/>
            <a:ext cx="2013233" cy="125382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0953" y="5280790"/>
            <a:ext cx="4633236" cy="6155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If distance is increased to 3r then the force experienced will become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10/9 = 1.1 N/kg</a:t>
            </a:r>
            <a:endParaRPr lang="en-US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404655" y="5431009"/>
            <a:ext cx="1945674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357874" y="5431009"/>
            <a:ext cx="0" cy="27020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688538" y="5431009"/>
            <a:ext cx="2661791" cy="270201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30953" y="6100578"/>
            <a:ext cx="863268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Calculate the size of the Gravitational field strength at a distance 4 times the radius of the Earth and add this to your graph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25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8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59" y="1895475"/>
            <a:ext cx="8869162" cy="4333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9699" y="457884"/>
            <a:ext cx="599122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Gravitation Worksheet time</a:t>
            </a:r>
          </a:p>
        </p:txBody>
      </p:sp>
    </p:spTree>
    <p:extLst>
      <p:ext uri="{BB962C8B-B14F-4D97-AF65-F5344CB8AC3E}">
        <p14:creationId xmlns:p14="http://schemas.microsoft.com/office/powerpoint/2010/main" val="41620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icture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587491"/>
            <a:ext cx="360362" cy="270510"/>
          </a:xfrm>
          <a:prstGeom prst="actionButtonForwardNext">
            <a:avLst/>
          </a:prstGeom>
          <a:gradFill rotWithShape="0">
            <a:gsLst>
              <a:gs pos="0">
                <a:srgbClr val="000066"/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Yikes!" charset="0"/>
            </a:endParaRPr>
          </a:p>
        </p:txBody>
      </p:sp>
      <p:sp>
        <p:nvSpPr>
          <p:cNvPr id="537603" name="Rectangle 3"/>
          <p:cNvSpPr>
            <a:spLocks noChangeArrowheads="1"/>
          </p:cNvSpPr>
          <p:nvPr/>
        </p:nvSpPr>
        <p:spPr bwMode="auto">
          <a:xfrm>
            <a:off x="3357563" y="5144770"/>
            <a:ext cx="5181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Once in orbit, satellites are launched from the Shuttle’s cargo bay.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" y="0"/>
            <a:ext cx="5547361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Man-made Satellites</a:t>
            </a:r>
          </a:p>
        </p:txBody>
      </p:sp>
    </p:spTree>
    <p:extLst>
      <p:ext uri="{BB962C8B-B14F-4D97-AF65-F5344CB8AC3E}">
        <p14:creationId xmlns:p14="http://schemas.microsoft.com/office/powerpoint/2010/main" val="34858750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/>
          </p:cNvSpPr>
          <p:nvPr/>
        </p:nvSpPr>
        <p:spPr bwMode="auto">
          <a:xfrm>
            <a:off x="447601" y="5444877"/>
            <a:ext cx="2735833" cy="70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ts val="703"/>
              </a:spcBef>
            </a:pPr>
            <a:r>
              <a:rPr lang="en-US" altLang="en-US" sz="1406" b="1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Johannes Kepler 1571–1630</a:t>
            </a:r>
            <a:endParaRPr lang="en-US" altLang="en-US" sz="2953">
              <a:solidFill>
                <a:schemeClr val="tx1"/>
              </a:solidFill>
            </a:endParaRPr>
          </a:p>
        </p:txBody>
      </p:sp>
      <p:sp>
        <p:nvSpPr>
          <p:cNvPr id="9219" name="Rectangle 2"/>
          <p:cNvSpPr>
            <a:spLocks/>
          </p:cNvSpPr>
          <p:nvPr/>
        </p:nvSpPr>
        <p:spPr bwMode="auto">
          <a:xfrm>
            <a:off x="0" y="0"/>
            <a:ext cx="5749603" cy="49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 anchor="ctr"/>
          <a:lstStyle>
            <a:lvl1pPr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687" b="1" i="1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Kepler’s third law of planetary motion</a:t>
            </a:r>
            <a:endParaRPr lang="en-US" altLang="en-US" sz="1969">
              <a:solidFill>
                <a:schemeClr val="tx1"/>
              </a:solidFill>
            </a:endParaRPr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250031" y="492249"/>
            <a:ext cx="8292331" cy="70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marL="381000" indent="-3810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ts val="703"/>
              </a:spcBef>
              <a:buClr>
                <a:srgbClr val="FFFFFF"/>
              </a:buClr>
              <a:buSzPct val="100000"/>
              <a:buFont typeface="ArialMT" charset="0"/>
              <a:buChar char="•"/>
            </a:pPr>
            <a:r>
              <a:rPr lang="en-US" altLang="en-US" sz="1406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It was Kepler who first established that the time period of an orbit is proportional to the cube of its radius.</a:t>
            </a:r>
            <a:endParaRPr lang="en-US" altLang="en-US" sz="2953">
              <a:solidFill>
                <a:schemeClr val="tx1"/>
              </a:solidFill>
            </a:endParaRPr>
          </a:p>
        </p:txBody>
      </p:sp>
      <p:sp>
        <p:nvSpPr>
          <p:cNvPr id="12292" name="Rectangle 4"/>
          <p:cNvSpPr>
            <a:spLocks/>
          </p:cNvSpPr>
          <p:nvPr/>
        </p:nvSpPr>
        <p:spPr bwMode="auto">
          <a:xfrm>
            <a:off x="5118943" y="2598539"/>
            <a:ext cx="2845222" cy="4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ts val="703"/>
              </a:spcBef>
            </a:pPr>
            <a:r>
              <a:rPr lang="en-US" altLang="en-US" sz="1406" b="1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Kepler’s third law</a:t>
            </a:r>
            <a:endParaRPr lang="en-US" altLang="en-US" sz="2953">
              <a:solidFill>
                <a:schemeClr val="tx1"/>
              </a:solidFill>
            </a:endParaRPr>
          </a:p>
        </p:txBody>
      </p:sp>
      <p:sp>
        <p:nvSpPr>
          <p:cNvPr id="12293" name="Rectangle 5"/>
          <p:cNvSpPr>
            <a:spLocks/>
          </p:cNvSpPr>
          <p:nvPr/>
        </p:nvSpPr>
        <p:spPr bwMode="auto">
          <a:xfrm>
            <a:off x="3368725" y="4395638"/>
            <a:ext cx="5334372" cy="132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marL="381000" indent="-3810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ts val="703"/>
              </a:spcBef>
              <a:buClr>
                <a:srgbClr val="FFFFFF"/>
              </a:buClr>
              <a:buSzPct val="100000"/>
              <a:buFont typeface="ArialMT" charset="0"/>
              <a:buChar char="•"/>
            </a:pPr>
            <a:r>
              <a:rPr lang="en-US" altLang="en-US" sz="1406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Kepler derived his third law from </a:t>
            </a:r>
            <a:r>
              <a:rPr lang="en-US" altLang="en-US" sz="1406" b="1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experimental data</a:t>
            </a:r>
            <a:r>
              <a:rPr lang="en-US" altLang="en-US" sz="1406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 in around 1605. There was no theory available at the time to account for it. </a:t>
            </a:r>
            <a:endParaRPr lang="en-US" altLang="en-US" sz="2953">
              <a:solidFill>
                <a:schemeClr val="tx1"/>
              </a:solidFill>
            </a:endParaRPr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3182318" y="5401345"/>
            <a:ext cx="5219402" cy="101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marL="381000" indent="-3810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ts val="703"/>
              </a:spcBef>
              <a:buClr>
                <a:srgbClr val="FFFFFF"/>
              </a:buClr>
              <a:buSzPct val="100000"/>
              <a:buFont typeface="ArialMT" charset="0"/>
              <a:buChar char="•"/>
            </a:pPr>
            <a:r>
              <a:rPr lang="en-US" altLang="en-US" sz="1406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It was Newton who was able to derive the full expression, using his theory of universal gravitation.</a:t>
            </a:r>
            <a:endParaRPr lang="en-US" altLang="en-US" sz="2953">
              <a:solidFill>
                <a:schemeClr val="tx1"/>
              </a:solidFill>
            </a:endParaRPr>
          </a:p>
        </p:txBody>
      </p:sp>
      <p:pic>
        <p:nvPicPr>
          <p:cNvPr id="9224" name="Picture 7" descr="image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1" y="2598539"/>
            <a:ext cx="2761506" cy="284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353840" y="1404194"/>
            <a:ext cx="8113737" cy="914177"/>
            <a:chOff x="0" y="0"/>
            <a:chExt cx="909" cy="103"/>
          </a:xfrm>
        </p:grpSpPr>
        <p:sp>
          <p:nvSpPr>
            <p:cNvPr id="9227" name="Rectangle 9"/>
            <p:cNvSpPr>
              <a:spLocks/>
            </p:cNvSpPr>
            <p:nvPr/>
          </p:nvSpPr>
          <p:spPr bwMode="auto">
            <a:xfrm>
              <a:off x="4" y="4"/>
              <a:ext cx="901" cy="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8900" tIns="50799" rIns="88900" bIns="50799"/>
            <a:lstStyle>
              <a:lvl1pPr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/>
              <a:r>
                <a:rPr lang="en-US" altLang="en-US" sz="2250" b="1" i="1">
                  <a:solidFill>
                    <a:schemeClr val="tx1"/>
                  </a:solidFill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  <a:sym typeface="Trebuchet MS" panose="020B0603020202020204" pitchFamily="34" charset="0"/>
                </a:rPr>
                <a:t>The square of the period T of a planet  is directly proportional to cube of its distance r away from the Sun </a:t>
              </a:r>
              <a:endParaRPr lang="en-US" altLang="en-US" sz="2953">
                <a:solidFill>
                  <a:schemeClr val="tx1"/>
                </a:solidFill>
              </a:endParaRPr>
            </a:p>
          </p:txBody>
        </p:sp>
        <p:pic>
          <p:nvPicPr>
            <p:cNvPr id="9228" name="Picture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09" cy="10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0979"/>
                    </a:srgbClr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495841" y="3030304"/>
            <a:ext cx="3080139" cy="10156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sz="6600" dirty="0" smtClean="0"/>
              <a:t> T</a:t>
            </a:r>
            <a:r>
              <a:rPr lang="en-GB" sz="6600" baseline="30000" dirty="0" smtClean="0"/>
              <a:t>2  </a:t>
            </a:r>
            <a:r>
              <a:rPr lang="el-GR" sz="6600" dirty="0" smtClean="0"/>
              <a:t>α</a:t>
            </a:r>
            <a:r>
              <a:rPr lang="en-GB" sz="6600" dirty="0" smtClean="0"/>
              <a:t>  r</a:t>
            </a:r>
            <a:r>
              <a:rPr lang="en-GB" sz="6600" baseline="30000" dirty="0" smtClean="0"/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1091251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7845248" presetClass="entr" presetSubtype="782031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7845248" presetClass="entr" presetSubtype="782033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7845248" presetClass="entr" presetSubtype="782035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  <p:bldP spid="12292" grpId="0" autoUpdateAnimBg="0"/>
      <p:bldP spid="12293" grpId="0" autoUpdateAnimBg="0"/>
      <p:bldP spid="1229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42416" y="5816576"/>
            <a:ext cx="8643938" cy="72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marL="541338" indent="-541338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>
              <a:buClr>
                <a:srgbClr val="FFFFFF"/>
              </a:buClr>
              <a:buSzPct val="100000"/>
              <a:buFont typeface="ArialMT" charset="0"/>
              <a:buChar char="•"/>
            </a:pPr>
            <a:r>
              <a:rPr lang="en-US" altLang="en-US" sz="1969" dirty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This was discovered (empirically by Kepler, and later confirmed by mathematical theory by Newton, and is stated as Kepler’s 3</a:t>
            </a:r>
            <a:r>
              <a:rPr lang="en-US" altLang="en-US" sz="1969" baseline="31000" dirty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rd</a:t>
            </a:r>
            <a:r>
              <a:rPr lang="en-US" altLang="en-US" sz="1969" dirty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law:</a:t>
            </a:r>
            <a:endParaRPr lang="en-US" altLang="en-US" sz="2953" dirty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/>
          </p:cNvSpPr>
          <p:nvPr/>
        </p:nvSpPr>
        <p:spPr bwMode="auto">
          <a:xfrm>
            <a:off x="0" y="0"/>
            <a:ext cx="5749603" cy="49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 anchor="ctr"/>
          <a:lstStyle>
            <a:lvl1pPr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 eaLnBrk="0"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687" b="1" i="1" dirty="0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Kepler’s third law of planetary motion</a:t>
            </a:r>
            <a:endParaRPr lang="en-US" altLang="en-US" sz="1969" dirty="0">
              <a:solidFill>
                <a:schemeClr val="tx1"/>
              </a:solidFill>
            </a:endParaRPr>
          </a:p>
        </p:txBody>
      </p:sp>
      <p:pic>
        <p:nvPicPr>
          <p:cNvPr id="13316" name="Picture 4" descr="pasted-im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406301"/>
            <a:ext cx="7134820" cy="111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5" descr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75" y="1370707"/>
            <a:ext cx="3098602" cy="115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6" descr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73" y="2282651"/>
            <a:ext cx="6706195" cy="99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38" y="4033986"/>
            <a:ext cx="997893" cy="13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21345" y="3732784"/>
                <a:ext cx="4616520" cy="1485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618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6187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618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4 </m:t>
                        </m:r>
                        <m:sSup>
                          <m:sSupPr>
                            <m:ctrlPr>
                              <a:rPr lang="en-GB" sz="618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6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6187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GB" sz="6187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618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sz="6187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6187" dirty="0"/>
                  <a:t> 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45" y="3732784"/>
                <a:ext cx="4616520" cy="14858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079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1" y="241300"/>
            <a:ext cx="4718592" cy="418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9" y="241300"/>
            <a:ext cx="4138862" cy="418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3490" y="492676"/>
            <a:ext cx="8084109" cy="378565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The mean distance from Mars to the Sun is 1.5 AU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GB" sz="4000" dirty="0">
                <a:solidFill>
                  <a:schemeClr val="bg1"/>
                </a:solidFill>
              </a:rPr>
              <a:t>Calculate the orbital period of Mars. Use the formula T</a:t>
            </a:r>
            <a:r>
              <a:rPr lang="en-GB" sz="4000" baseline="30000" dirty="0">
                <a:solidFill>
                  <a:schemeClr val="bg1"/>
                </a:solidFill>
              </a:rPr>
              <a:t>2</a:t>
            </a:r>
            <a:r>
              <a:rPr lang="en-GB" sz="4000" dirty="0">
                <a:solidFill>
                  <a:schemeClr val="bg1"/>
                </a:solidFill>
              </a:rPr>
              <a:t> = r</a:t>
            </a:r>
            <a:r>
              <a:rPr lang="en-GB" sz="4000" baseline="30000" dirty="0">
                <a:solidFill>
                  <a:schemeClr val="bg1"/>
                </a:solidFill>
              </a:rPr>
              <a:t>3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Give </a:t>
            </a:r>
            <a:r>
              <a:rPr lang="en-GB" sz="4000" dirty="0">
                <a:solidFill>
                  <a:schemeClr val="bg1"/>
                </a:solidFill>
              </a:rPr>
              <a:t>your answer to 2 significant figures and state the unit.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994" y="4686639"/>
            <a:ext cx="8731149" cy="193899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Answer:  </a:t>
            </a:r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√(</a:t>
            </a:r>
            <a:r>
              <a:rPr lang="en-GB" sz="4000" dirty="0" smtClean="0">
                <a:solidFill>
                  <a:schemeClr val="bg1"/>
                </a:solidFill>
              </a:rPr>
              <a:t>1.5</a:t>
            </a:r>
            <a:r>
              <a:rPr lang="en-GB" sz="4000" baseline="30000" dirty="0" smtClean="0">
                <a:solidFill>
                  <a:schemeClr val="bg1"/>
                </a:solidFill>
              </a:rPr>
              <a:t>3</a:t>
            </a:r>
            <a:r>
              <a:rPr lang="en-GB" sz="4000" dirty="0" smtClean="0">
                <a:solidFill>
                  <a:schemeClr val="bg1"/>
                </a:solidFill>
              </a:rPr>
              <a:t>) </a:t>
            </a:r>
            <a:r>
              <a:rPr lang="en-GB" sz="4000" dirty="0">
                <a:solidFill>
                  <a:schemeClr val="bg1"/>
                </a:solidFill>
              </a:rPr>
              <a:t>or 1.837 (1) 1.8 (2</a:t>
            </a:r>
            <a:r>
              <a:rPr lang="en-GB" sz="4000" dirty="0" smtClean="0">
                <a:solidFill>
                  <a:schemeClr val="bg1"/>
                </a:solidFill>
              </a:rPr>
              <a:t>) 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WORKSHEET TIME  Kepler’s 3</a:t>
            </a:r>
            <a:r>
              <a:rPr lang="en-GB" sz="4000" baseline="30000" dirty="0" smtClean="0">
                <a:solidFill>
                  <a:schemeClr val="bg1"/>
                </a:solidFill>
              </a:rPr>
              <a:t>rd</a:t>
            </a:r>
            <a:r>
              <a:rPr lang="en-GB" sz="4000" dirty="0" smtClean="0">
                <a:solidFill>
                  <a:schemeClr val="bg1"/>
                </a:solidFill>
              </a:rPr>
              <a:t> w/s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26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1"/>
            <a:ext cx="9105899" cy="47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plers-Third-Law-of-Motion--Astronom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33173" y="386795"/>
            <a:ext cx="6440877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Newton made many great contributions to science. Produce a timeline showing some of the most significant contributions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77893" y="386795"/>
            <a:ext cx="1483951" cy="1558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2124075"/>
            <a:ext cx="7683500" cy="44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21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8" name="Picture 16" descr="orbits_skydiv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68" y="1231911"/>
            <a:ext cx="3444297" cy="24146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4560905" cy="440056"/>
          </a:xfrm>
        </p:spPr>
        <p:txBody>
          <a:bodyPr/>
          <a:lstStyle/>
          <a:p>
            <a:pPr algn="l" eaLnBrk="1" hangingPunct="1"/>
            <a:r>
              <a:rPr lang="en-GB" sz="3600" b="1" dirty="0"/>
              <a:t>What is gravity?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349765" y="722026"/>
            <a:ext cx="8497887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S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kydiver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steps out of a 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plane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.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W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hich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way does he move? 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Why?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348177" y="1262971"/>
            <a:ext cx="4892513" cy="10156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Gravity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is a universal force which attracts any mass to every other mass in the Universe.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 rot="5400000">
            <a:off x="6651289" y="3090887"/>
            <a:ext cx="750998" cy="360362"/>
          </a:xfrm>
          <a:prstGeom prst="rightArrow">
            <a:avLst>
              <a:gd name="adj1" fmla="val 50000"/>
              <a:gd name="adj2" fmla="val 114868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>
              <a:buFont typeface="Arial"/>
              <a:buChar char="•"/>
              <a:defRPr/>
            </a:pP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48176" y="2428384"/>
            <a:ext cx="4892514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Every mass has </a:t>
            </a:r>
            <a:r>
              <a:rPr lang="en-GB" sz="20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gravitational field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.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36286" y="3760378"/>
            <a:ext cx="8497888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latin typeface="Comic Sans MS" panose="030F0702030302020204" pitchFamily="66" charset="0"/>
              </a:rPr>
              <a:t>Gravity is a very weak </a:t>
            </a:r>
            <a:r>
              <a:rPr lang="en-GB" sz="2000" dirty="0" smtClean="0">
                <a:latin typeface="Comic Sans MS" panose="030F0702030302020204" pitchFamily="66" charset="0"/>
              </a:rPr>
              <a:t>force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0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GB" sz="2000" dirty="0" smtClean="0">
                <a:latin typeface="Comic Sans MS" panose="030F0702030302020204" pitchFamily="66" charset="0"/>
              </a:rPr>
              <a:t>small masses </a:t>
            </a:r>
            <a:r>
              <a:rPr lang="en-GB" sz="2000" dirty="0">
                <a:latin typeface="Comic Sans MS" panose="030F0702030302020204" pitchFamily="66" charset="0"/>
              </a:rPr>
              <a:t>don’t stick </a:t>
            </a:r>
            <a:r>
              <a:rPr lang="en-GB" sz="2000" dirty="0" smtClean="0">
                <a:latin typeface="Comic Sans MS" panose="030F0702030302020204" pitchFamily="66" charset="0"/>
              </a:rPr>
              <a:t>together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176" y="2938681"/>
            <a:ext cx="489251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wo objects (masses) to make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 gravitational</a:t>
            </a:r>
            <a:r>
              <a:rPr lang="en-GB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force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1961" y="4273409"/>
            <a:ext cx="8496003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at least one 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object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is very 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massive </a:t>
            </a:r>
            <a:r>
              <a:rPr lang="en-GB" sz="20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  <a:sym typeface="Wingdings"/>
              </a:rPr>
              <a:t> E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ffect </a:t>
            </a: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of gravity </a:t>
            </a: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can be seen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960" y="5124805"/>
            <a:ext cx="849600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Skydivers always fall back to Earth!</a:t>
            </a:r>
          </a:p>
        </p:txBody>
      </p:sp>
    </p:spTree>
    <p:extLst>
      <p:ext uri="{BB962C8B-B14F-4D97-AF65-F5344CB8AC3E}">
        <p14:creationId xmlns:p14="http://schemas.microsoft.com/office/powerpoint/2010/main" val="154703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9" grpId="0" animBg="1"/>
      <p:bldP spid="8205" grpId="0" animBg="1"/>
      <p:bldP spid="8207" grpId="0" animBg="1"/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284720" cy="436246"/>
          </a:xfrm>
        </p:spPr>
        <p:txBody>
          <a:bodyPr/>
          <a:lstStyle/>
          <a:p>
            <a:pPr algn="l" eaLnBrk="1" hangingPunct="1"/>
            <a:r>
              <a:rPr lang="en-GB" sz="3600" b="1" dirty="0"/>
              <a:t>Factors affecting gravity</a:t>
            </a: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508471" y="776868"/>
            <a:ext cx="8168169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B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igger mass    </a:t>
            </a:r>
            <a:r>
              <a:rPr lang="en-GB" sz="24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Wingdings"/>
                <a:cs typeface="Wingdings"/>
                <a:sym typeface="Wingdings"/>
              </a:rPr>
              <a:t>S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tronger </a:t>
            </a:r>
            <a:r>
              <a:rPr lang="en-GB" sz="24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gravitational field</a:t>
            </a:r>
            <a:endParaRPr lang="en-GB" sz="24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5968" name="Text Box 16"/>
          <p:cNvSpPr txBox="1">
            <a:spLocks noChangeArrowheads="1"/>
          </p:cNvSpPr>
          <p:nvPr/>
        </p:nvSpPr>
        <p:spPr bwMode="auto">
          <a:xfrm>
            <a:off x="3246766" y="1931640"/>
            <a:ext cx="5429874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ravitational </a:t>
            </a: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force between two objects can be increased:</a:t>
            </a:r>
          </a:p>
        </p:txBody>
      </p:sp>
      <p:sp>
        <p:nvSpPr>
          <p:cNvPr id="125970" name="Text Box 18"/>
          <p:cNvSpPr txBox="1">
            <a:spLocks noChangeArrowheads="1"/>
          </p:cNvSpPr>
          <p:nvPr/>
        </p:nvSpPr>
        <p:spPr bwMode="auto">
          <a:xfrm>
            <a:off x="3246764" y="3511857"/>
            <a:ext cx="5429875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D</a:t>
            </a:r>
            <a:r>
              <a:rPr lang="en-GB" sz="24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ecrease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distance 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between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masses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508471" y="1363979"/>
            <a:ext cx="8168170" cy="461665"/>
          </a:xfrm>
          <a:prstGeom prst="rect">
            <a:avLst/>
          </a:prstGeom>
          <a:ln>
            <a:headEnd/>
            <a:tailEnd type="none" w="lg" len="lg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F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urther </a:t>
            </a: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apart 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objects  </a:t>
            </a:r>
            <a:r>
              <a:rPr lang="en-GB" sz="24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sym typeface="Wingdings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sym typeface="Wingdings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weaker </a:t>
            </a:r>
            <a:r>
              <a:rPr lang="en-GB" sz="24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gravitational forces</a:t>
            </a:r>
            <a:endParaRPr lang="en-GB" sz="24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8440" name="Picture 11" descr="http://aftermathnews.files.wordpress.com/2008/08/uss_enterp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1" y="1931640"/>
            <a:ext cx="2662804" cy="20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6765" y="2890987"/>
            <a:ext cx="54298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Increase</a:t>
            </a:r>
            <a:r>
              <a:rPr lang="en-GB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size 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of either 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mass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86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1" grpId="0" animBg="1"/>
      <p:bldP spid="125968" grpId="0" animBg="1"/>
      <p:bldP spid="125970" grpId="0" animBg="1"/>
      <p:bldP spid="125971" grpId="0" animBg="1"/>
      <p:bldP spid="2" grpId="0" animBg="1"/>
    </p:bldLst>
  </p:timing>
</p:sld>
</file>

<file path=ppt/theme/theme1.xml><?xml version="1.0" encoding="utf-8"?>
<a:theme xmlns:a="http://schemas.openxmlformats.org/drawingml/2006/main" name="darkwoo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eaLnBrk="1" hangingPunct="1">
          <a:spcBef>
            <a:spcPct val="50000"/>
          </a:spcBef>
          <a:defRPr sz="2000" dirty="0">
            <a:solidFill>
              <a:srgbClr val="FFFFFF"/>
            </a:solidFill>
            <a:latin typeface="+mn-l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darkwood.thmx</Template>
  <TotalTime>5161</TotalTime>
  <Words>720</Words>
  <Application>Microsoft Office PowerPoint</Application>
  <PresentationFormat>On-screen Show (4:3)</PresentationFormat>
  <Paragraphs>83</Paragraphs>
  <Slides>15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ＭＳ Ｐゴシック</vt:lpstr>
      <vt:lpstr>Apple Casual</vt:lpstr>
      <vt:lpstr>Arial</vt:lpstr>
      <vt:lpstr>ArialMT</vt:lpstr>
      <vt:lpstr>Calibri</vt:lpstr>
      <vt:lpstr>Cambria Math</vt:lpstr>
      <vt:lpstr>Comic Sans MS</vt:lpstr>
      <vt:lpstr>Helvetica</vt:lpstr>
      <vt:lpstr>Helvetica Light</vt:lpstr>
      <vt:lpstr>Trebuchet MS</vt:lpstr>
      <vt:lpstr>Wingdings</vt:lpstr>
      <vt:lpstr>Yikes!</vt:lpstr>
      <vt:lpstr>darkwood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gravity?</vt:lpstr>
      <vt:lpstr>Factors affecting gravity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Pegg</dc:creator>
  <cp:lastModifiedBy>Mr H Barty</cp:lastModifiedBy>
  <cp:revision>35</cp:revision>
  <dcterms:created xsi:type="dcterms:W3CDTF">2012-02-05T20:13:20Z</dcterms:created>
  <dcterms:modified xsi:type="dcterms:W3CDTF">2018-02-22T08:17:43Z</dcterms:modified>
</cp:coreProperties>
</file>