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268" r:id="rId20"/>
    <p:sldId id="269" r:id="rId21"/>
    <p:sldId id="273" r:id="rId22"/>
    <p:sldId id="306" r:id="rId23"/>
    <p:sldId id="307" r:id="rId24"/>
    <p:sldId id="308" r:id="rId25"/>
    <p:sldId id="265" r:id="rId26"/>
    <p:sldId id="274" r:id="rId27"/>
    <p:sldId id="266" r:id="rId28"/>
    <p:sldId id="275" r:id="rId29"/>
    <p:sldId id="276" r:id="rId30"/>
    <p:sldId id="267" r:id="rId31"/>
    <p:sldId id="277" r:id="rId32"/>
    <p:sldId id="270" r:id="rId33"/>
    <p:sldId id="278" r:id="rId34"/>
    <p:sldId id="272" r:id="rId35"/>
    <p:sldId id="279" r:id="rId36"/>
    <p:sldId id="280" r:id="rId37"/>
    <p:sldId id="281" r:id="rId38"/>
    <p:sldId id="282" r:id="rId39"/>
    <p:sldId id="271" r:id="rId40"/>
    <p:sldId id="284" r:id="rId41"/>
    <p:sldId id="285" r:id="rId42"/>
    <p:sldId id="286" r:id="rId43"/>
    <p:sldId id="287" r:id="rId44"/>
    <p:sldId id="288" r:id="rId45"/>
    <p:sldId id="28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p:cViewPr varScale="1">
        <p:scale>
          <a:sx n="68" d="100"/>
          <a:sy n="68" d="100"/>
        </p:scale>
        <p:origin x="435" y="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2C653-5E65-4D49-A0D0-A3FEB5C6558D}" type="datetimeFigureOut">
              <a:rPr lang="en-GB" smtClean="0"/>
              <a:t>24/04/2019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B8C9D-BC60-4DD6-82EF-73AC027CE029}" type="slidenum">
              <a:rPr lang="en-GB" smtClean="0"/>
              <a:t>‹#›</a:t>
            </a:fld>
            <a:endParaRPr lang="en-GB"/>
          </a:p>
        </p:txBody>
      </p:sp>
    </p:spTree>
    <p:extLst>
      <p:ext uri="{BB962C8B-B14F-4D97-AF65-F5344CB8AC3E}">
        <p14:creationId xmlns:p14="http://schemas.microsoft.com/office/powerpoint/2010/main" val="165003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2EB71-3921-4D92-A941-C49495C11441}" type="slidenum">
              <a:rPr lang="en-US" altLang="en-US"/>
              <a:pPr/>
              <a:t>5</a:t>
            </a:fld>
            <a:endParaRPr lang="en-US" alt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5652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42015-0F83-4167-963D-5E279E3FA773}" type="slidenum">
              <a:rPr lang="en-US" altLang="en-US"/>
              <a:pPr/>
              <a:t>14</a:t>
            </a:fld>
            <a:endParaRPr lang="en-US" alt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6639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C716B-BC66-4869-87D1-9E3FFF26A099}" type="slidenum">
              <a:rPr lang="en-US" altLang="en-US"/>
              <a:pPr/>
              <a:t>15</a:t>
            </a:fld>
            <a:endParaRPr lang="en-US" alt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4715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51923-DC58-4769-80A9-627078D915AD}" type="slidenum">
              <a:rPr lang="en-US" altLang="en-US"/>
              <a:pPr/>
              <a:t>6</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919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572B3-0CBE-42A8-8160-6B583C9B530E}" type="slidenum">
              <a:rPr lang="en-US" altLang="en-US"/>
              <a:pPr/>
              <a:t>7</a:t>
            </a:fld>
            <a:endParaRPr lang="en-US" alt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8847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3A2E7-8A0C-473E-BC1A-C4BF78BC4963}" type="slidenum">
              <a:rPr lang="en-US" altLang="en-US"/>
              <a:pPr/>
              <a:t>8</a:t>
            </a:fld>
            <a:endParaRPr lang="en-US" alt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4293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2AB3E-C53F-4909-B064-AD74E55E9DEC}" type="slidenum">
              <a:rPr lang="en-US" altLang="en-US"/>
              <a:pPr/>
              <a:t>9</a:t>
            </a:fld>
            <a:endParaRPr lang="en-US" alt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360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8BD70-E4EC-448E-A9DF-11D78A7556E8}" type="slidenum">
              <a:rPr lang="en-US" altLang="en-US"/>
              <a:pPr/>
              <a:t>10</a:t>
            </a:fld>
            <a:endParaRPr lang="en-US" alt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4440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8FA34-3C88-4E49-A3A6-0D15BFB2E03B}" type="slidenum">
              <a:rPr lang="en-US" altLang="en-US"/>
              <a:pPr/>
              <a:t>11</a:t>
            </a:fld>
            <a:endParaRPr lang="en-US" alt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83729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F6271-882E-4BF1-B209-D9018E2EF77D}" type="slidenum">
              <a:rPr lang="en-US" altLang="en-US"/>
              <a:pPr/>
              <a:t>12</a:t>
            </a:fld>
            <a:endParaRPr lang="en-US" alt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9487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23E1E-8A81-4FB2-A487-9E01FDF7FE96}" type="slidenum">
              <a:rPr lang="en-US" altLang="en-US"/>
              <a:pPr/>
              <a:t>13</a:t>
            </a:fld>
            <a:endParaRPr lang="en-US" alt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8319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596E1D-1DBB-432D-9B80-12873FDE47E0}"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1FA61-22F6-4691-BA2B-1C43101F24A6}" type="slidenum">
              <a:rPr lang="en-GB" smtClean="0"/>
              <a:t>‹#›</a:t>
            </a:fld>
            <a:endParaRPr lang="en-GB"/>
          </a:p>
        </p:txBody>
      </p:sp>
    </p:spTree>
    <p:extLst>
      <p:ext uri="{BB962C8B-B14F-4D97-AF65-F5344CB8AC3E}">
        <p14:creationId xmlns:p14="http://schemas.microsoft.com/office/powerpoint/2010/main" val="76734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596E1D-1DBB-432D-9B80-12873FDE47E0}"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1FA61-22F6-4691-BA2B-1C43101F24A6}" type="slidenum">
              <a:rPr lang="en-GB" smtClean="0"/>
              <a:t>‹#›</a:t>
            </a:fld>
            <a:endParaRPr lang="en-GB"/>
          </a:p>
        </p:txBody>
      </p:sp>
    </p:spTree>
    <p:extLst>
      <p:ext uri="{BB962C8B-B14F-4D97-AF65-F5344CB8AC3E}">
        <p14:creationId xmlns:p14="http://schemas.microsoft.com/office/powerpoint/2010/main" val="257948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596E1D-1DBB-432D-9B80-12873FDE47E0}"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1FA61-22F6-4691-BA2B-1C43101F24A6}" type="slidenum">
              <a:rPr lang="en-GB" smtClean="0"/>
              <a:t>‹#›</a:t>
            </a:fld>
            <a:endParaRPr lang="en-GB"/>
          </a:p>
        </p:txBody>
      </p:sp>
    </p:spTree>
    <p:extLst>
      <p:ext uri="{BB962C8B-B14F-4D97-AF65-F5344CB8AC3E}">
        <p14:creationId xmlns:p14="http://schemas.microsoft.com/office/powerpoint/2010/main" val="280949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25BD09E-3BBF-485C-B813-9AFA7149E323}" type="slidenum">
              <a:rPr lang="en-GB" altLang="en-US"/>
              <a:pPr/>
              <a:t>‹#›</a:t>
            </a:fld>
            <a:endParaRPr lang="en-GB" altLang="en-US"/>
          </a:p>
        </p:txBody>
      </p:sp>
    </p:spTree>
    <p:extLst>
      <p:ext uri="{BB962C8B-B14F-4D97-AF65-F5344CB8AC3E}">
        <p14:creationId xmlns:p14="http://schemas.microsoft.com/office/powerpoint/2010/main" val="3939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411B80A4-ACA0-4C11-ACB3-6120E2E02ACD}" type="slidenum">
              <a:rPr lang="en-US" altLang="en-US"/>
              <a:pPr/>
              <a:t>‹#›</a:t>
            </a:fld>
            <a:endParaRPr lang="en-US" altLang="en-US"/>
          </a:p>
        </p:txBody>
      </p:sp>
    </p:spTree>
    <p:extLst>
      <p:ext uri="{BB962C8B-B14F-4D97-AF65-F5344CB8AC3E}">
        <p14:creationId xmlns:p14="http://schemas.microsoft.com/office/powerpoint/2010/main" val="3550220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71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24300"/>
            <a:ext cx="4038600" cy="2171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90D8AA2C-90D6-45D1-A33D-909882E7FA4A}" type="slidenum">
              <a:rPr lang="en-US" altLang="en-US"/>
              <a:pPr/>
              <a:t>‹#›</a:t>
            </a:fld>
            <a:endParaRPr lang="en-US" altLang="en-US"/>
          </a:p>
        </p:txBody>
      </p:sp>
    </p:spTree>
    <p:extLst>
      <p:ext uri="{BB962C8B-B14F-4D97-AF65-F5344CB8AC3E}">
        <p14:creationId xmlns:p14="http://schemas.microsoft.com/office/powerpoint/2010/main" val="25929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596E1D-1DBB-432D-9B80-12873FDE47E0}"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1FA61-22F6-4691-BA2B-1C43101F24A6}" type="slidenum">
              <a:rPr lang="en-GB" smtClean="0"/>
              <a:t>‹#›</a:t>
            </a:fld>
            <a:endParaRPr lang="en-GB"/>
          </a:p>
        </p:txBody>
      </p:sp>
    </p:spTree>
    <p:extLst>
      <p:ext uri="{BB962C8B-B14F-4D97-AF65-F5344CB8AC3E}">
        <p14:creationId xmlns:p14="http://schemas.microsoft.com/office/powerpoint/2010/main" val="27488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96E1D-1DBB-432D-9B80-12873FDE47E0}"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51FA61-22F6-4691-BA2B-1C43101F24A6}" type="slidenum">
              <a:rPr lang="en-GB" smtClean="0"/>
              <a:t>‹#›</a:t>
            </a:fld>
            <a:endParaRPr lang="en-GB"/>
          </a:p>
        </p:txBody>
      </p:sp>
    </p:spTree>
    <p:extLst>
      <p:ext uri="{BB962C8B-B14F-4D97-AF65-F5344CB8AC3E}">
        <p14:creationId xmlns:p14="http://schemas.microsoft.com/office/powerpoint/2010/main" val="306036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596E1D-1DBB-432D-9B80-12873FDE47E0}" type="datetimeFigureOut">
              <a:rPr lang="en-GB" smtClean="0"/>
              <a:t>24/04/2019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51FA61-22F6-4691-BA2B-1C43101F24A6}" type="slidenum">
              <a:rPr lang="en-GB" smtClean="0"/>
              <a:t>‹#›</a:t>
            </a:fld>
            <a:endParaRPr lang="en-GB"/>
          </a:p>
        </p:txBody>
      </p:sp>
    </p:spTree>
    <p:extLst>
      <p:ext uri="{BB962C8B-B14F-4D97-AF65-F5344CB8AC3E}">
        <p14:creationId xmlns:p14="http://schemas.microsoft.com/office/powerpoint/2010/main" val="40461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596E1D-1DBB-432D-9B80-12873FDE47E0}" type="datetimeFigureOut">
              <a:rPr lang="en-GB" smtClean="0"/>
              <a:t>24/04/2019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51FA61-22F6-4691-BA2B-1C43101F24A6}" type="slidenum">
              <a:rPr lang="en-GB" smtClean="0"/>
              <a:t>‹#›</a:t>
            </a:fld>
            <a:endParaRPr lang="en-GB"/>
          </a:p>
        </p:txBody>
      </p:sp>
    </p:spTree>
    <p:extLst>
      <p:ext uri="{BB962C8B-B14F-4D97-AF65-F5344CB8AC3E}">
        <p14:creationId xmlns:p14="http://schemas.microsoft.com/office/powerpoint/2010/main" val="252210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596E1D-1DBB-432D-9B80-12873FDE47E0}" type="datetimeFigureOut">
              <a:rPr lang="en-GB" smtClean="0"/>
              <a:t>24/04/2019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51FA61-22F6-4691-BA2B-1C43101F24A6}" type="slidenum">
              <a:rPr lang="en-GB" smtClean="0"/>
              <a:t>‹#›</a:t>
            </a:fld>
            <a:endParaRPr lang="en-GB"/>
          </a:p>
        </p:txBody>
      </p:sp>
    </p:spTree>
    <p:extLst>
      <p:ext uri="{BB962C8B-B14F-4D97-AF65-F5344CB8AC3E}">
        <p14:creationId xmlns:p14="http://schemas.microsoft.com/office/powerpoint/2010/main" val="81125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96E1D-1DBB-432D-9B80-12873FDE47E0}" type="datetimeFigureOut">
              <a:rPr lang="en-GB" smtClean="0"/>
              <a:t>24/04/2019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51FA61-22F6-4691-BA2B-1C43101F24A6}" type="slidenum">
              <a:rPr lang="en-GB" smtClean="0"/>
              <a:t>‹#›</a:t>
            </a:fld>
            <a:endParaRPr lang="en-GB"/>
          </a:p>
        </p:txBody>
      </p:sp>
    </p:spTree>
    <p:extLst>
      <p:ext uri="{BB962C8B-B14F-4D97-AF65-F5344CB8AC3E}">
        <p14:creationId xmlns:p14="http://schemas.microsoft.com/office/powerpoint/2010/main" val="279634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96E1D-1DBB-432D-9B80-12873FDE47E0}" type="datetimeFigureOut">
              <a:rPr lang="en-GB" smtClean="0"/>
              <a:t>24/04/2019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51FA61-22F6-4691-BA2B-1C43101F24A6}" type="slidenum">
              <a:rPr lang="en-GB" smtClean="0"/>
              <a:t>‹#›</a:t>
            </a:fld>
            <a:endParaRPr lang="en-GB"/>
          </a:p>
        </p:txBody>
      </p:sp>
    </p:spTree>
    <p:extLst>
      <p:ext uri="{BB962C8B-B14F-4D97-AF65-F5344CB8AC3E}">
        <p14:creationId xmlns:p14="http://schemas.microsoft.com/office/powerpoint/2010/main" val="262225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96E1D-1DBB-432D-9B80-12873FDE47E0}" type="datetimeFigureOut">
              <a:rPr lang="en-GB" smtClean="0"/>
              <a:t>24/04/2019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51FA61-22F6-4691-BA2B-1C43101F24A6}" type="slidenum">
              <a:rPr lang="en-GB" smtClean="0"/>
              <a:t>‹#›</a:t>
            </a:fld>
            <a:endParaRPr lang="en-GB"/>
          </a:p>
        </p:txBody>
      </p:sp>
    </p:spTree>
    <p:extLst>
      <p:ext uri="{BB962C8B-B14F-4D97-AF65-F5344CB8AC3E}">
        <p14:creationId xmlns:p14="http://schemas.microsoft.com/office/powerpoint/2010/main" val="113995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96E1D-1DBB-432D-9B80-12873FDE47E0}" type="datetimeFigureOut">
              <a:rPr lang="en-GB" smtClean="0"/>
              <a:t>24/04/2019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1FA61-22F6-4691-BA2B-1C43101F24A6}" type="slidenum">
              <a:rPr lang="en-GB" smtClean="0"/>
              <a:t>‹#›</a:t>
            </a:fld>
            <a:endParaRPr lang="en-GB"/>
          </a:p>
        </p:txBody>
      </p:sp>
    </p:spTree>
    <p:extLst>
      <p:ext uri="{BB962C8B-B14F-4D97-AF65-F5344CB8AC3E}">
        <p14:creationId xmlns:p14="http://schemas.microsoft.com/office/powerpoint/2010/main" val="3020168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Netherland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en.wikipedia.org/wiki/Electromagnetic_radiation"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fontScale="90000"/>
          </a:bodyPr>
          <a:lstStyle/>
          <a:p>
            <a:r>
              <a:rPr lang="en-US" b="1" dirty="0" smtClean="0"/>
              <a:t>GCSE Astronomy – Topic 11 Exploring the Solar system</a:t>
            </a:r>
            <a:r>
              <a:rPr lang="en-US" dirty="0" smtClean="0"/>
              <a:t/>
            </a:r>
            <a:br>
              <a:rPr lang="en-US" dirty="0" smtClean="0"/>
            </a:br>
            <a:r>
              <a:rPr lang="en-US" dirty="0" smtClean="0"/>
              <a:t>11.6 or 5.5 Optical Telescopes 2</a:t>
            </a:r>
            <a:endParaRPr lang="en-GB" dirty="0"/>
          </a:p>
        </p:txBody>
      </p:sp>
      <p:sp>
        <p:nvSpPr>
          <p:cNvPr id="5" name="Content Placeholder 4"/>
          <p:cNvSpPr>
            <a:spLocks noGrp="1"/>
          </p:cNvSpPr>
          <p:nvPr>
            <p:ph idx="1"/>
          </p:nvPr>
        </p:nvSpPr>
        <p:spPr>
          <a:xfrm>
            <a:off x="467544" y="1916832"/>
            <a:ext cx="3970784" cy="4525963"/>
          </a:xfrm>
        </p:spPr>
        <p:txBody>
          <a:bodyPr>
            <a:normAutofit/>
          </a:bodyPr>
          <a:lstStyle/>
          <a:p>
            <a:r>
              <a:rPr lang="en-GB" dirty="0" smtClean="0"/>
              <a:t>Light Grasp</a:t>
            </a:r>
          </a:p>
          <a:p>
            <a:r>
              <a:rPr lang="en-GB" dirty="0" smtClean="0"/>
              <a:t>Aperture</a:t>
            </a:r>
          </a:p>
          <a:p>
            <a:r>
              <a:rPr lang="en-GB" dirty="0" smtClean="0"/>
              <a:t>Field of View</a:t>
            </a:r>
          </a:p>
          <a:p>
            <a:r>
              <a:rPr lang="en-GB" dirty="0" smtClean="0"/>
              <a:t>Resolution</a:t>
            </a:r>
          </a:p>
          <a:p>
            <a:r>
              <a:rPr lang="en-GB" dirty="0" smtClean="0"/>
              <a:t>Magnification</a:t>
            </a:r>
          </a:p>
          <a:p>
            <a:endParaRPr lang="en-GB" dirty="0" smtClean="0"/>
          </a:p>
          <a:p>
            <a:endParaRPr lang="en-GB" dirty="0" smtClean="0"/>
          </a:p>
          <a:p>
            <a:endParaRPr lang="en-GB" dirty="0"/>
          </a:p>
        </p:txBody>
      </p:sp>
      <p:pic>
        <p:nvPicPr>
          <p:cNvPr id="7" name="Picture 2" descr="http://www.rigel.org.uk/astro/telescopes.jpg"/>
          <p:cNvPicPr>
            <a:picLocks noChangeAspect="1" noChangeArrowheads="1"/>
          </p:cNvPicPr>
          <p:nvPr/>
        </p:nvPicPr>
        <p:blipFill>
          <a:blip r:embed="rId2"/>
          <a:srcRect/>
          <a:stretch>
            <a:fillRect/>
          </a:stretch>
        </p:blipFill>
        <p:spPr bwMode="auto">
          <a:xfrm>
            <a:off x="4644008" y="1988840"/>
            <a:ext cx="3960440" cy="3960440"/>
          </a:xfrm>
          <a:prstGeom prst="rect">
            <a:avLst/>
          </a:prstGeom>
          <a:noFill/>
        </p:spPr>
      </p:pic>
    </p:spTree>
    <p:extLst>
      <p:ext uri="{BB962C8B-B14F-4D97-AF65-F5344CB8AC3E}">
        <p14:creationId xmlns:p14="http://schemas.microsoft.com/office/powerpoint/2010/main" val="624330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ltLang="en-US" b="1">
                <a:solidFill>
                  <a:srgbClr val="FFCC66"/>
                </a:solidFill>
                <a:latin typeface="Georgia" panose="02040502050405020303" pitchFamily="18" charset="0"/>
              </a:rPr>
              <a:t>3.  Resolving Power</a:t>
            </a:r>
          </a:p>
        </p:txBody>
      </p:sp>
      <p:pic>
        <p:nvPicPr>
          <p:cNvPr id="288773" name="Picture 5" descr="resolving power - physics-uoregon-edu"/>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295400"/>
            <a:ext cx="6400800" cy="514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8774" name="Text Box 6"/>
          <p:cNvSpPr txBox="1">
            <a:spLocks noChangeArrowheads="1"/>
          </p:cNvSpPr>
          <p:nvPr/>
        </p:nvSpPr>
        <p:spPr bwMode="auto">
          <a:xfrm>
            <a:off x="3505200" y="6583363"/>
            <a:ext cx="19669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http://physics.uoregon.edu</a:t>
            </a:r>
          </a:p>
        </p:txBody>
      </p:sp>
    </p:spTree>
    <p:extLst>
      <p:ext uri="{BB962C8B-B14F-4D97-AF65-F5344CB8AC3E}">
        <p14:creationId xmlns:p14="http://schemas.microsoft.com/office/powerpoint/2010/main" val="4059540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altLang="en-US">
                <a:solidFill>
                  <a:schemeClr val="hlink"/>
                </a:solidFill>
                <a:latin typeface="Georgia" panose="02040502050405020303" pitchFamily="18" charset="0"/>
              </a:rPr>
              <a:t>Telescopes – </a:t>
            </a:r>
            <a:r>
              <a:rPr lang="en-US" altLang="en-US" b="1">
                <a:solidFill>
                  <a:srgbClr val="FFCC66"/>
                </a:solidFill>
                <a:latin typeface="Georgia" panose="02040502050405020303" pitchFamily="18" charset="0"/>
              </a:rPr>
              <a:t>Eyepieces</a:t>
            </a:r>
            <a:r>
              <a:rPr lang="en-US" altLang="en-US" b="1"/>
              <a:t> </a:t>
            </a:r>
          </a:p>
        </p:txBody>
      </p:sp>
      <p:sp>
        <p:nvSpPr>
          <p:cNvPr id="34821" name="Rectangle 5"/>
          <p:cNvSpPr>
            <a:spLocks noGrp="1" noChangeArrowheads="1"/>
          </p:cNvSpPr>
          <p:nvPr>
            <p:ph type="body" sz="half" idx="1"/>
          </p:nvPr>
        </p:nvSpPr>
        <p:spPr>
          <a:xfrm>
            <a:off x="0" y="1752600"/>
            <a:ext cx="4343400" cy="4495800"/>
          </a:xfrm>
        </p:spPr>
        <p:txBody>
          <a:bodyPr/>
          <a:lstStyle/>
          <a:p>
            <a:r>
              <a:rPr lang="en-US" altLang="en-US" sz="2800"/>
              <a:t>An </a:t>
            </a:r>
            <a:r>
              <a:rPr lang="en-US" altLang="en-US" sz="2800" b="1">
                <a:solidFill>
                  <a:schemeClr val="accent2"/>
                </a:solidFill>
              </a:rPr>
              <a:t>eyepiece</a:t>
            </a:r>
            <a:r>
              <a:rPr lang="en-US" altLang="en-US" sz="2800" b="1">
                <a:solidFill>
                  <a:srgbClr val="FFCC66"/>
                </a:solidFill>
              </a:rPr>
              <a:t> </a:t>
            </a:r>
            <a:r>
              <a:rPr lang="en-US" altLang="en-US" sz="2800"/>
              <a:t>brings the light rays gathered by the telescope into sharp focus.</a:t>
            </a:r>
          </a:p>
          <a:p>
            <a:r>
              <a:rPr lang="en-US" altLang="en-US" sz="2800"/>
              <a:t>The eyepiece determines the </a:t>
            </a:r>
            <a:r>
              <a:rPr lang="en-US" altLang="en-US" sz="2800" b="1" u="sng"/>
              <a:t>magnification</a:t>
            </a:r>
            <a:r>
              <a:rPr lang="en-US" altLang="en-US" sz="2800"/>
              <a:t>, as well as its </a:t>
            </a:r>
            <a:r>
              <a:rPr lang="en-US" altLang="en-US" sz="2800" b="1"/>
              <a:t>brightness</a:t>
            </a:r>
            <a:r>
              <a:rPr lang="en-US" altLang="en-US" sz="2800"/>
              <a:t> and </a:t>
            </a:r>
            <a:r>
              <a:rPr lang="en-US" altLang="en-US" sz="2800" b="1"/>
              <a:t>contrast</a:t>
            </a:r>
          </a:p>
        </p:txBody>
      </p:sp>
      <p:pic>
        <p:nvPicPr>
          <p:cNvPr id="34823" name="Picture 7" descr="howteleplo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28800"/>
            <a:ext cx="4295775" cy="4019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4" name="Text Box 8"/>
          <p:cNvSpPr txBox="1">
            <a:spLocks noChangeArrowheads="1"/>
          </p:cNvSpPr>
          <p:nvPr/>
        </p:nvSpPr>
        <p:spPr bwMode="auto">
          <a:xfrm>
            <a:off x="7086600" y="1371600"/>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Your eye</a:t>
            </a:r>
          </a:p>
        </p:txBody>
      </p:sp>
      <p:sp>
        <p:nvSpPr>
          <p:cNvPr id="34825" name="Text Box 9"/>
          <p:cNvSpPr txBox="1">
            <a:spLocks noChangeArrowheads="1"/>
          </p:cNvSpPr>
          <p:nvPr/>
        </p:nvSpPr>
        <p:spPr bwMode="auto">
          <a:xfrm>
            <a:off x="5867400" y="6248400"/>
            <a:ext cx="1662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Orion Catalogue</a:t>
            </a:r>
          </a:p>
        </p:txBody>
      </p:sp>
    </p:spTree>
    <p:extLst>
      <p:ext uri="{BB962C8B-B14F-4D97-AF65-F5344CB8AC3E}">
        <p14:creationId xmlns:p14="http://schemas.microsoft.com/office/powerpoint/2010/main" val="603670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a:solidFill>
                  <a:schemeClr val="hlink"/>
                </a:solidFill>
                <a:latin typeface="Georgia" panose="02040502050405020303" pitchFamily="18" charset="0"/>
              </a:rPr>
              <a:t>Telescopes – </a:t>
            </a:r>
            <a:r>
              <a:rPr lang="en-US" altLang="en-US" b="1">
                <a:solidFill>
                  <a:schemeClr val="hlink"/>
                </a:solidFill>
                <a:latin typeface="Georgia" panose="02040502050405020303" pitchFamily="18" charset="0"/>
              </a:rPr>
              <a:t>Eyepieces</a:t>
            </a:r>
            <a:r>
              <a:rPr lang="en-US" altLang="en-US" b="1"/>
              <a:t> </a:t>
            </a:r>
          </a:p>
        </p:txBody>
      </p:sp>
      <p:sp>
        <p:nvSpPr>
          <p:cNvPr id="117763" name="Rectangle 3"/>
          <p:cNvSpPr>
            <a:spLocks noGrp="1" noChangeArrowheads="1"/>
          </p:cNvSpPr>
          <p:nvPr>
            <p:ph type="body" idx="1"/>
          </p:nvPr>
        </p:nvSpPr>
        <p:spPr>
          <a:xfrm>
            <a:off x="609600" y="1600200"/>
            <a:ext cx="7924800" cy="4953000"/>
          </a:xfrm>
        </p:spPr>
        <p:txBody>
          <a:bodyPr/>
          <a:lstStyle/>
          <a:p>
            <a:r>
              <a:rPr lang="en-US" altLang="en-US"/>
              <a:t>Eyepieces with </a:t>
            </a:r>
            <a:r>
              <a:rPr lang="en-US" altLang="en-US" b="1">
                <a:solidFill>
                  <a:srgbClr val="FFCC66"/>
                </a:solidFill>
              </a:rPr>
              <a:t>shorter</a:t>
            </a:r>
            <a:r>
              <a:rPr lang="en-US" altLang="en-US" b="1">
                <a:solidFill>
                  <a:schemeClr val="hlink"/>
                </a:solidFill>
              </a:rPr>
              <a:t> </a:t>
            </a:r>
            <a:r>
              <a:rPr lang="en-US" altLang="en-US"/>
              <a:t>focal lengths (lower numbers) provide </a:t>
            </a:r>
            <a:r>
              <a:rPr lang="en-US" altLang="en-US" b="1" u="sng"/>
              <a:t>higher</a:t>
            </a:r>
            <a:r>
              <a:rPr lang="en-US" altLang="en-US"/>
              <a:t> magnifications</a:t>
            </a:r>
          </a:p>
          <a:p>
            <a:pPr lvl="1">
              <a:buFontTx/>
              <a:buChar char="•"/>
            </a:pPr>
            <a:r>
              <a:rPr lang="en-US" altLang="en-US"/>
              <a:t>Ex. 4 mm to 12 mm focal length</a:t>
            </a:r>
          </a:p>
          <a:p>
            <a:pPr lvl="2">
              <a:buClr>
                <a:schemeClr val="tx1"/>
              </a:buClr>
            </a:pPr>
            <a:r>
              <a:rPr lang="en-US" altLang="en-US"/>
              <a:t>Images under high magnifications become more and more fuzzy, depending on the quality of the optics</a:t>
            </a:r>
          </a:p>
        </p:txBody>
      </p:sp>
    </p:spTree>
    <p:extLst>
      <p:ext uri="{BB962C8B-B14F-4D97-AF65-F5344CB8AC3E}">
        <p14:creationId xmlns:p14="http://schemas.microsoft.com/office/powerpoint/2010/main" val="1544030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ltLang="en-US">
                <a:solidFill>
                  <a:schemeClr val="hlink"/>
                </a:solidFill>
                <a:latin typeface="Georgia" panose="02040502050405020303" pitchFamily="18" charset="0"/>
              </a:rPr>
              <a:t>Telescopes – </a:t>
            </a:r>
            <a:r>
              <a:rPr lang="en-US" altLang="en-US" b="1">
                <a:solidFill>
                  <a:schemeClr val="hlink"/>
                </a:solidFill>
                <a:latin typeface="Georgia" panose="02040502050405020303" pitchFamily="18" charset="0"/>
              </a:rPr>
              <a:t>Eyepieces</a:t>
            </a:r>
            <a:r>
              <a:rPr lang="en-US" altLang="en-US" b="1"/>
              <a:t> </a:t>
            </a:r>
          </a:p>
        </p:txBody>
      </p:sp>
      <p:sp>
        <p:nvSpPr>
          <p:cNvPr id="266243" name="Rectangle 3"/>
          <p:cNvSpPr>
            <a:spLocks noGrp="1" noChangeArrowheads="1"/>
          </p:cNvSpPr>
          <p:nvPr>
            <p:ph type="body" idx="1"/>
          </p:nvPr>
        </p:nvSpPr>
        <p:spPr>
          <a:xfrm>
            <a:off x="609600" y="1600200"/>
            <a:ext cx="8001000" cy="4953000"/>
          </a:xfrm>
        </p:spPr>
        <p:txBody>
          <a:bodyPr/>
          <a:lstStyle/>
          <a:p>
            <a:r>
              <a:rPr lang="en-US" altLang="en-US"/>
              <a:t>Eyepieces with </a:t>
            </a:r>
            <a:r>
              <a:rPr lang="en-US" altLang="en-US" b="1">
                <a:solidFill>
                  <a:srgbClr val="FFCC66"/>
                </a:solidFill>
              </a:rPr>
              <a:t>longer</a:t>
            </a:r>
            <a:r>
              <a:rPr lang="en-US" altLang="en-US" b="1">
                <a:solidFill>
                  <a:schemeClr val="hlink"/>
                </a:solidFill>
              </a:rPr>
              <a:t> </a:t>
            </a:r>
            <a:r>
              <a:rPr lang="en-US" altLang="en-US"/>
              <a:t>focal lengths (larger numbers) provide </a:t>
            </a:r>
            <a:r>
              <a:rPr lang="en-US" altLang="en-US" b="1" u="sng"/>
              <a:t>lower</a:t>
            </a:r>
            <a:r>
              <a:rPr lang="en-US" altLang="en-US"/>
              <a:t> magnification, but yield </a:t>
            </a:r>
            <a:r>
              <a:rPr lang="en-US" altLang="en-US" u="sng"/>
              <a:t>brighter, sharper images</a:t>
            </a:r>
          </a:p>
          <a:p>
            <a:pPr lvl="1">
              <a:buFontTx/>
              <a:buChar char="•"/>
            </a:pPr>
            <a:r>
              <a:rPr lang="en-US" altLang="en-US"/>
              <a:t>Ex. 20 mm to 40 mm (wider angle)</a:t>
            </a:r>
          </a:p>
        </p:txBody>
      </p:sp>
    </p:spTree>
    <p:extLst>
      <p:ext uri="{BB962C8B-B14F-4D97-AF65-F5344CB8AC3E}">
        <p14:creationId xmlns:p14="http://schemas.microsoft.com/office/powerpoint/2010/main" val="2540870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altLang="en-US">
                <a:solidFill>
                  <a:schemeClr val="hlink"/>
                </a:solidFill>
                <a:latin typeface="Georgia" panose="02040502050405020303" pitchFamily="18" charset="0"/>
              </a:rPr>
              <a:t>Telescopes – </a:t>
            </a:r>
            <a:r>
              <a:rPr lang="en-US" altLang="en-US" b="1">
                <a:solidFill>
                  <a:schemeClr val="hlink"/>
                </a:solidFill>
                <a:latin typeface="Georgia" panose="02040502050405020303" pitchFamily="18" charset="0"/>
              </a:rPr>
              <a:t>Eyepieces</a:t>
            </a:r>
            <a:r>
              <a:rPr lang="en-US" altLang="en-US" b="1"/>
              <a:t> </a:t>
            </a:r>
          </a:p>
        </p:txBody>
      </p:sp>
      <p:sp>
        <p:nvSpPr>
          <p:cNvPr id="250883" name="Rectangle 3"/>
          <p:cNvSpPr>
            <a:spLocks noGrp="1" noChangeArrowheads="1"/>
          </p:cNvSpPr>
          <p:nvPr>
            <p:ph type="body" idx="1"/>
          </p:nvPr>
        </p:nvSpPr>
        <p:spPr>
          <a:xfrm>
            <a:off x="304800" y="1600200"/>
            <a:ext cx="8610600" cy="4191000"/>
          </a:xfrm>
        </p:spPr>
        <p:txBody>
          <a:bodyPr/>
          <a:lstStyle/>
          <a:p>
            <a:r>
              <a:rPr lang="en-US" altLang="en-US"/>
              <a:t>Eyepieces</a:t>
            </a:r>
          </a:p>
          <a:p>
            <a:pPr lvl="1">
              <a:buClr>
                <a:schemeClr val="tx1"/>
              </a:buClr>
              <a:buFontTx/>
              <a:buChar char="•"/>
            </a:pPr>
            <a:r>
              <a:rPr lang="en-US" altLang="en-US" b="1">
                <a:solidFill>
                  <a:srgbClr val="FFCC66"/>
                </a:solidFill>
              </a:rPr>
              <a:t>Medium</a:t>
            </a:r>
            <a:r>
              <a:rPr lang="en-US" altLang="en-US">
                <a:solidFill>
                  <a:srgbClr val="FFCC66"/>
                </a:solidFill>
              </a:rPr>
              <a:t> </a:t>
            </a:r>
            <a:r>
              <a:rPr lang="en-US" altLang="en-US"/>
              <a:t>Lengths</a:t>
            </a:r>
          </a:p>
          <a:p>
            <a:pPr lvl="2">
              <a:buClr>
                <a:schemeClr val="hlink"/>
              </a:buClr>
            </a:pPr>
            <a:r>
              <a:rPr lang="en-US" altLang="en-US"/>
              <a:t>13 mm to 19 mm</a:t>
            </a:r>
          </a:p>
          <a:p>
            <a:pPr lvl="1">
              <a:buFontTx/>
              <a:buChar char="•"/>
            </a:pPr>
            <a:endParaRPr lang="en-US" altLang="en-US"/>
          </a:p>
          <a:p>
            <a:r>
              <a:rPr lang="en-US" altLang="en-US"/>
              <a:t>The author recommends having at least one </a:t>
            </a:r>
            <a:r>
              <a:rPr lang="en-US" altLang="en-US" b="1"/>
              <a:t>low</a:t>
            </a:r>
            <a:r>
              <a:rPr lang="en-US" altLang="en-US"/>
              <a:t> (20-40 mm) and one </a:t>
            </a:r>
            <a:r>
              <a:rPr lang="en-US" altLang="en-US" b="1"/>
              <a:t>medium</a:t>
            </a:r>
            <a:r>
              <a:rPr lang="en-US" altLang="en-US"/>
              <a:t> (12-19 mm) power eyepiece.</a:t>
            </a:r>
          </a:p>
        </p:txBody>
      </p:sp>
    </p:spTree>
    <p:extLst>
      <p:ext uri="{BB962C8B-B14F-4D97-AF65-F5344CB8AC3E}">
        <p14:creationId xmlns:p14="http://schemas.microsoft.com/office/powerpoint/2010/main" val="1252453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228600"/>
            <a:ext cx="8229600" cy="990600"/>
          </a:xfrm>
        </p:spPr>
        <p:txBody>
          <a:bodyPr/>
          <a:lstStyle/>
          <a:p>
            <a:r>
              <a:rPr lang="en-US" altLang="en-US" b="1">
                <a:solidFill>
                  <a:schemeClr val="hlink"/>
                </a:solidFill>
                <a:latin typeface="Georgia" panose="02040502050405020303" pitchFamily="18" charset="0"/>
              </a:rPr>
              <a:t>Calculating Magnification</a:t>
            </a:r>
          </a:p>
        </p:txBody>
      </p:sp>
      <p:sp>
        <p:nvSpPr>
          <p:cNvPr id="151555" name="Rectangle 3"/>
          <p:cNvSpPr>
            <a:spLocks noGrp="1" noChangeArrowheads="1"/>
          </p:cNvSpPr>
          <p:nvPr>
            <p:ph type="body" sz="half" idx="1"/>
          </p:nvPr>
        </p:nvSpPr>
        <p:spPr>
          <a:xfrm>
            <a:off x="152400" y="1219200"/>
            <a:ext cx="8991600" cy="2438400"/>
          </a:xfrm>
        </p:spPr>
        <p:txBody>
          <a:bodyPr/>
          <a:lstStyle/>
          <a:p>
            <a:pPr algn="ctr">
              <a:lnSpc>
                <a:spcPct val="80000"/>
              </a:lnSpc>
              <a:buFontTx/>
              <a:buNone/>
            </a:pPr>
            <a:r>
              <a:rPr lang="en-US" altLang="en-US" sz="2800" b="1"/>
              <a:t>Magnification</a:t>
            </a:r>
            <a:r>
              <a:rPr lang="en-US" altLang="en-US" sz="2800"/>
              <a:t> = </a:t>
            </a:r>
            <a:r>
              <a:rPr lang="en-US" altLang="en-US" sz="2800" u="sng">
                <a:solidFill>
                  <a:srgbClr val="FFCC66"/>
                </a:solidFill>
              </a:rPr>
              <a:t>	</a:t>
            </a:r>
            <a:r>
              <a:rPr lang="en-US" altLang="en-US" sz="2800" b="1" u="sng">
                <a:solidFill>
                  <a:srgbClr val="FFCC66"/>
                </a:solidFill>
              </a:rPr>
              <a:t>Telescope</a:t>
            </a:r>
            <a:r>
              <a:rPr lang="en-US" altLang="en-US" sz="2800" u="sng">
                <a:solidFill>
                  <a:srgbClr val="FFCC66"/>
                </a:solidFill>
              </a:rPr>
              <a:t> </a:t>
            </a:r>
            <a:r>
              <a:rPr lang="en-US" altLang="en-US" sz="2800" b="1" u="sng">
                <a:solidFill>
                  <a:srgbClr val="FFCC66"/>
                </a:solidFill>
              </a:rPr>
              <a:t>focal length</a:t>
            </a:r>
            <a:r>
              <a:rPr lang="en-US" altLang="en-US" sz="2800" u="sng">
                <a:solidFill>
                  <a:srgbClr val="FFCC66"/>
                </a:solidFill>
              </a:rPr>
              <a:t>	</a:t>
            </a:r>
            <a:endParaRPr lang="en-US" altLang="en-US" sz="2800">
              <a:solidFill>
                <a:srgbClr val="FFCC66"/>
              </a:solidFill>
            </a:endParaRPr>
          </a:p>
          <a:p>
            <a:pPr algn="ctr">
              <a:lnSpc>
                <a:spcPct val="80000"/>
              </a:lnSpc>
              <a:buFontTx/>
              <a:buNone/>
            </a:pPr>
            <a:r>
              <a:rPr lang="en-US" altLang="en-US" sz="2800"/>
              <a:t>		         Eyepiece focal length</a:t>
            </a:r>
          </a:p>
          <a:p>
            <a:pPr>
              <a:lnSpc>
                <a:spcPct val="80000"/>
              </a:lnSpc>
              <a:buFontTx/>
              <a:buNone/>
            </a:pPr>
            <a:endParaRPr lang="en-US" altLang="en-US" sz="2800"/>
          </a:p>
          <a:p>
            <a:pPr>
              <a:lnSpc>
                <a:spcPct val="80000"/>
              </a:lnSpc>
            </a:pPr>
            <a:r>
              <a:rPr lang="en-US" altLang="en-US" sz="2800" b="1" u="sng">
                <a:solidFill>
                  <a:srgbClr val="FFCC66"/>
                </a:solidFill>
              </a:rPr>
              <a:t>Telescope</a:t>
            </a:r>
            <a:r>
              <a:rPr lang="en-US" altLang="en-US" sz="2400" b="1">
                <a:solidFill>
                  <a:schemeClr val="accent2"/>
                </a:solidFill>
              </a:rPr>
              <a:t> </a:t>
            </a:r>
            <a:r>
              <a:rPr lang="en-US" altLang="en-US" sz="2400" b="1">
                <a:solidFill>
                  <a:srgbClr val="FFCC66"/>
                </a:solidFill>
              </a:rPr>
              <a:t>focal length</a:t>
            </a:r>
            <a:r>
              <a:rPr lang="en-US" altLang="en-US" sz="2400"/>
              <a:t> = The distance from the center of a curved mirror or the center of the lens (where light passes through the first element of the telescope) to the focal point. </a:t>
            </a:r>
          </a:p>
        </p:txBody>
      </p:sp>
      <p:sp>
        <p:nvSpPr>
          <p:cNvPr id="151563" name="Text Box 11"/>
          <p:cNvSpPr txBox="1">
            <a:spLocks noChangeArrowheads="1"/>
          </p:cNvSpPr>
          <p:nvPr/>
        </p:nvSpPr>
        <p:spPr bwMode="auto">
          <a:xfrm>
            <a:off x="3657600" y="6515100"/>
            <a:ext cx="1662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Orion Catalogue</a:t>
            </a:r>
          </a:p>
        </p:txBody>
      </p:sp>
      <p:pic>
        <p:nvPicPr>
          <p:cNvPr id="151565" name="Picture 13" descr="Cassegrain diagram"/>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953000" y="3646488"/>
            <a:ext cx="3352800" cy="2868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68" name="Picture 16" descr="Reflector diagram"/>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914400" y="3657600"/>
            <a:ext cx="3517900" cy="285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1569" name="Line 17"/>
          <p:cNvSpPr>
            <a:spLocks noChangeShapeType="1"/>
          </p:cNvSpPr>
          <p:nvPr/>
        </p:nvSpPr>
        <p:spPr bwMode="auto">
          <a:xfrm flipV="1">
            <a:off x="1295400" y="4724400"/>
            <a:ext cx="1600200" cy="1219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70" name="Line 18"/>
          <p:cNvSpPr>
            <a:spLocks noChangeShapeType="1"/>
          </p:cNvSpPr>
          <p:nvPr/>
        </p:nvSpPr>
        <p:spPr bwMode="auto">
          <a:xfrm flipH="1" flipV="1">
            <a:off x="2438400" y="3962400"/>
            <a:ext cx="457200" cy="762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71" name="Line 19"/>
          <p:cNvSpPr>
            <a:spLocks noChangeShapeType="1"/>
          </p:cNvSpPr>
          <p:nvPr/>
        </p:nvSpPr>
        <p:spPr bwMode="auto">
          <a:xfrm flipH="1">
            <a:off x="6019800" y="4419600"/>
            <a:ext cx="990600" cy="838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72" name="Line 20"/>
          <p:cNvSpPr>
            <a:spLocks noChangeShapeType="1"/>
          </p:cNvSpPr>
          <p:nvPr/>
        </p:nvSpPr>
        <p:spPr bwMode="auto">
          <a:xfrm flipV="1">
            <a:off x="6096000" y="4876800"/>
            <a:ext cx="8382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73" name="Line 21"/>
          <p:cNvSpPr>
            <a:spLocks noChangeShapeType="1"/>
          </p:cNvSpPr>
          <p:nvPr/>
        </p:nvSpPr>
        <p:spPr bwMode="auto">
          <a:xfrm flipH="1">
            <a:off x="5791200" y="4876800"/>
            <a:ext cx="1143000" cy="914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74" name="Line 22"/>
          <p:cNvSpPr>
            <a:spLocks noChangeShapeType="1"/>
          </p:cNvSpPr>
          <p:nvPr/>
        </p:nvSpPr>
        <p:spPr bwMode="auto">
          <a:xfrm flipV="1">
            <a:off x="5791200" y="4953000"/>
            <a:ext cx="0" cy="762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75" name="Text Box 23"/>
          <p:cNvSpPr txBox="1">
            <a:spLocks noChangeArrowheads="1"/>
          </p:cNvSpPr>
          <p:nvPr/>
        </p:nvSpPr>
        <p:spPr bwMode="auto">
          <a:xfrm>
            <a:off x="2971800" y="6096000"/>
            <a:ext cx="1466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rgbClr val="000000"/>
                </a:solidFill>
              </a:rPr>
              <a:t>Orion AstroView</a:t>
            </a:r>
          </a:p>
        </p:txBody>
      </p:sp>
      <p:sp>
        <p:nvSpPr>
          <p:cNvPr id="151576" name="Text Box 24"/>
          <p:cNvSpPr txBox="1">
            <a:spLocks noChangeArrowheads="1"/>
          </p:cNvSpPr>
          <p:nvPr/>
        </p:nvSpPr>
        <p:spPr bwMode="auto">
          <a:xfrm>
            <a:off x="6934200" y="6172200"/>
            <a:ext cx="1416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rgbClr val="000000"/>
                </a:solidFill>
              </a:rPr>
              <a:t>Meade LX200R</a:t>
            </a:r>
          </a:p>
        </p:txBody>
      </p:sp>
    </p:spTree>
    <p:extLst>
      <p:ext uri="{BB962C8B-B14F-4D97-AF65-F5344CB8AC3E}">
        <p14:creationId xmlns:p14="http://schemas.microsoft.com/office/powerpoint/2010/main" val="267402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Rectangle 4"/>
          <p:cNvSpPr>
            <a:spLocks noGrp="1" noChangeArrowheads="1"/>
          </p:cNvSpPr>
          <p:nvPr>
            <p:ph type="title"/>
          </p:nvPr>
        </p:nvSpPr>
        <p:spPr/>
        <p:txBody>
          <a:bodyPr/>
          <a:lstStyle/>
          <a:p>
            <a:r>
              <a:rPr lang="en-US" altLang="en-US">
                <a:solidFill>
                  <a:schemeClr val="hlink"/>
                </a:solidFill>
                <a:latin typeface="Georgia" panose="02040502050405020303" pitchFamily="18" charset="0"/>
              </a:rPr>
              <a:t>Calculating Magnification</a:t>
            </a:r>
          </a:p>
        </p:txBody>
      </p:sp>
      <p:sp>
        <p:nvSpPr>
          <p:cNvPr id="254981" name="Rectangle 5"/>
          <p:cNvSpPr>
            <a:spLocks noGrp="1" noChangeArrowheads="1"/>
          </p:cNvSpPr>
          <p:nvPr>
            <p:ph type="body" sz="half" idx="1"/>
          </p:nvPr>
        </p:nvSpPr>
        <p:spPr>
          <a:xfrm>
            <a:off x="228600" y="1295400"/>
            <a:ext cx="8153400" cy="3505200"/>
          </a:xfrm>
        </p:spPr>
        <p:txBody>
          <a:bodyPr/>
          <a:lstStyle/>
          <a:p>
            <a:pPr algn="ctr">
              <a:buFontTx/>
              <a:buNone/>
            </a:pPr>
            <a:r>
              <a:rPr lang="en-US" altLang="en-US" sz="2800" b="1"/>
              <a:t>Magnification</a:t>
            </a:r>
            <a:r>
              <a:rPr lang="en-US" altLang="en-US" sz="2800"/>
              <a:t> =  </a:t>
            </a:r>
            <a:r>
              <a:rPr lang="en-US" altLang="en-US" sz="2800" u="sng"/>
              <a:t>Telescope focal length	</a:t>
            </a:r>
            <a:endParaRPr lang="en-US" altLang="en-US" sz="2800"/>
          </a:p>
          <a:p>
            <a:pPr algn="ctr">
              <a:buFontTx/>
              <a:buNone/>
            </a:pPr>
            <a:r>
              <a:rPr lang="en-US" altLang="en-US" sz="2800"/>
              <a:t>	     		          </a:t>
            </a:r>
            <a:r>
              <a:rPr lang="en-US" altLang="en-US" sz="2800" b="1">
                <a:solidFill>
                  <a:srgbClr val="FFCC66"/>
                </a:solidFill>
              </a:rPr>
              <a:t>Eyepiece</a:t>
            </a:r>
            <a:r>
              <a:rPr lang="en-US" altLang="en-US" sz="2800">
                <a:solidFill>
                  <a:srgbClr val="FFCC66"/>
                </a:solidFill>
              </a:rPr>
              <a:t> focal length</a:t>
            </a:r>
          </a:p>
          <a:p>
            <a:endParaRPr lang="en-US" altLang="en-US" sz="1600" b="1">
              <a:solidFill>
                <a:schemeClr val="hlink"/>
              </a:solidFill>
            </a:endParaRPr>
          </a:p>
          <a:p>
            <a:r>
              <a:rPr lang="en-US" altLang="en-US" sz="2800" b="1" u="sng">
                <a:solidFill>
                  <a:srgbClr val="FFCC66"/>
                </a:solidFill>
              </a:rPr>
              <a:t>Eyepiece</a:t>
            </a:r>
            <a:r>
              <a:rPr lang="en-US" altLang="en-US" sz="2400" b="1">
                <a:solidFill>
                  <a:srgbClr val="FFCC66"/>
                </a:solidFill>
              </a:rPr>
              <a:t> focal length</a:t>
            </a:r>
            <a:r>
              <a:rPr lang="en-US" altLang="en-US" sz="2400"/>
              <a:t> = The distance from the center of the field lens (where light passes through the first element of the eyepiece) to the focal point. </a:t>
            </a:r>
          </a:p>
          <a:p>
            <a:pPr lvl="1">
              <a:buFontTx/>
              <a:buChar char="•"/>
            </a:pPr>
            <a:r>
              <a:rPr lang="en-US" altLang="en-US" sz="2400"/>
              <a:t>Given in millimeters  </a:t>
            </a:r>
          </a:p>
          <a:p>
            <a:pPr lvl="2">
              <a:buClr>
                <a:schemeClr val="tx1"/>
              </a:buClr>
            </a:pPr>
            <a:r>
              <a:rPr lang="en-US" altLang="en-US"/>
              <a:t>ex. 25 mm, 14 mm, 7.5 mm)</a:t>
            </a:r>
            <a:endParaRPr lang="en-US" altLang="en-US" sz="1800"/>
          </a:p>
        </p:txBody>
      </p:sp>
      <p:pic>
        <p:nvPicPr>
          <p:cNvPr id="254983" name="Picture 7" descr="howtelep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86200"/>
            <a:ext cx="29718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4" name="Text Box 8"/>
          <p:cNvSpPr txBox="1">
            <a:spLocks noChangeArrowheads="1"/>
          </p:cNvSpPr>
          <p:nvPr/>
        </p:nvSpPr>
        <p:spPr bwMode="auto">
          <a:xfrm>
            <a:off x="3657600" y="6348413"/>
            <a:ext cx="1662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Orion Catalogue</a:t>
            </a:r>
          </a:p>
        </p:txBody>
      </p:sp>
      <p:sp>
        <p:nvSpPr>
          <p:cNvPr id="254987" name="Line 11"/>
          <p:cNvSpPr>
            <a:spLocks noChangeShapeType="1"/>
          </p:cNvSpPr>
          <p:nvPr/>
        </p:nvSpPr>
        <p:spPr bwMode="auto">
          <a:xfrm flipH="1" flipV="1">
            <a:off x="7772400" y="3962400"/>
            <a:ext cx="0" cy="1524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279846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ltLang="en-US">
                <a:solidFill>
                  <a:schemeClr val="hlink"/>
                </a:solidFill>
                <a:latin typeface="Georgia" panose="02040502050405020303" pitchFamily="18" charset="0"/>
              </a:rPr>
              <a:t>Calculating Magnification</a:t>
            </a:r>
          </a:p>
        </p:txBody>
      </p:sp>
      <p:sp>
        <p:nvSpPr>
          <p:cNvPr id="257027" name="Rectangle 3"/>
          <p:cNvSpPr>
            <a:spLocks noGrp="1" noChangeArrowheads="1"/>
          </p:cNvSpPr>
          <p:nvPr>
            <p:ph type="body" sz="half" idx="1"/>
          </p:nvPr>
        </p:nvSpPr>
        <p:spPr>
          <a:xfrm>
            <a:off x="228600" y="1295400"/>
            <a:ext cx="8686800" cy="4724400"/>
          </a:xfrm>
        </p:spPr>
        <p:txBody>
          <a:bodyPr/>
          <a:lstStyle/>
          <a:p>
            <a:pPr algn="ctr">
              <a:lnSpc>
                <a:spcPct val="90000"/>
              </a:lnSpc>
              <a:buFontTx/>
              <a:buNone/>
            </a:pPr>
            <a:r>
              <a:rPr lang="en-US" altLang="en-US" sz="2800" b="1">
                <a:solidFill>
                  <a:srgbClr val="FFCC66"/>
                </a:solidFill>
              </a:rPr>
              <a:t>Magnification</a:t>
            </a:r>
            <a:r>
              <a:rPr lang="en-US" altLang="en-US" sz="2800" b="1"/>
              <a:t> </a:t>
            </a:r>
            <a:r>
              <a:rPr lang="en-US" altLang="en-US" sz="2800"/>
              <a:t>=  </a:t>
            </a:r>
            <a:r>
              <a:rPr lang="en-US" altLang="en-US" sz="2800" u="sng"/>
              <a:t>Telescope focal length	</a:t>
            </a:r>
            <a:endParaRPr lang="en-US" altLang="en-US" sz="2800"/>
          </a:p>
          <a:p>
            <a:pPr algn="ctr">
              <a:lnSpc>
                <a:spcPct val="90000"/>
              </a:lnSpc>
              <a:buFontTx/>
              <a:buNone/>
            </a:pPr>
            <a:r>
              <a:rPr lang="en-US" altLang="en-US" sz="2800"/>
              <a:t>	     		     	 Eyepiece focal length</a:t>
            </a:r>
            <a:endParaRPr lang="en-US" altLang="en-US" sz="2400"/>
          </a:p>
          <a:p>
            <a:pPr lvl="1">
              <a:lnSpc>
                <a:spcPct val="90000"/>
              </a:lnSpc>
              <a:buFontTx/>
              <a:buChar char="•"/>
            </a:pPr>
            <a:r>
              <a:rPr lang="en-US" altLang="en-US" sz="2400" b="1"/>
              <a:t>Examples </a:t>
            </a:r>
          </a:p>
          <a:p>
            <a:pPr lvl="2">
              <a:lnSpc>
                <a:spcPct val="90000"/>
              </a:lnSpc>
              <a:buClr>
                <a:schemeClr val="tx1"/>
              </a:buClr>
            </a:pPr>
            <a:r>
              <a:rPr lang="en-US" altLang="en-US" sz="1800" b="1"/>
              <a:t> </a:t>
            </a:r>
            <a:r>
              <a:rPr lang="en-US" altLang="en-US" sz="2000" b="1" u="sng"/>
              <a:t>750 mm </a:t>
            </a:r>
            <a:r>
              <a:rPr lang="en-US" altLang="en-US" sz="2000" b="1"/>
              <a:t> = 30x (my telescope)</a:t>
            </a:r>
            <a:endParaRPr lang="en-US" altLang="en-US" sz="2000" b="1" u="sng"/>
          </a:p>
          <a:p>
            <a:pPr lvl="2">
              <a:lnSpc>
                <a:spcPct val="90000"/>
              </a:lnSpc>
              <a:buFontTx/>
              <a:buNone/>
            </a:pPr>
            <a:r>
              <a:rPr lang="en-US" altLang="en-US" sz="2000" b="1"/>
              <a:t>      </a:t>
            </a:r>
            <a:r>
              <a:rPr lang="en-US" altLang="en-US" sz="2000" b="1">
                <a:solidFill>
                  <a:schemeClr val="accent2"/>
                </a:solidFill>
              </a:rPr>
              <a:t>25 mm</a:t>
            </a:r>
          </a:p>
          <a:p>
            <a:pPr lvl="2">
              <a:lnSpc>
                <a:spcPct val="90000"/>
              </a:lnSpc>
              <a:buFontTx/>
              <a:buNone/>
            </a:pPr>
            <a:r>
              <a:rPr lang="en-US" altLang="en-US" sz="2000" b="1"/>
              <a:t>    </a:t>
            </a:r>
            <a:r>
              <a:rPr lang="en-US" altLang="en-US" sz="2000" b="1" u="sng"/>
              <a:t>3048 mm</a:t>
            </a:r>
            <a:r>
              <a:rPr lang="en-US" altLang="en-US" sz="2000" b="1"/>
              <a:t> = </a:t>
            </a:r>
            <a:r>
              <a:rPr lang="en-US" altLang="en-US" sz="2000" b="1">
                <a:solidFill>
                  <a:schemeClr val="hlink"/>
                </a:solidFill>
              </a:rPr>
              <a:t>122x</a:t>
            </a:r>
            <a:r>
              <a:rPr lang="en-US" altLang="en-US" sz="2000" b="1"/>
              <a:t> (12” Meade)</a:t>
            </a:r>
          </a:p>
          <a:p>
            <a:pPr lvl="2">
              <a:lnSpc>
                <a:spcPct val="90000"/>
              </a:lnSpc>
              <a:buFontTx/>
              <a:buNone/>
            </a:pPr>
            <a:r>
              <a:rPr lang="en-US" altLang="en-US" sz="2000" b="1"/>
              <a:t>      </a:t>
            </a:r>
            <a:r>
              <a:rPr lang="en-US" altLang="en-US" sz="2000" b="1">
                <a:solidFill>
                  <a:schemeClr val="accent2"/>
                </a:solidFill>
              </a:rPr>
              <a:t>25 mm</a:t>
            </a:r>
          </a:p>
          <a:p>
            <a:pPr lvl="1">
              <a:lnSpc>
                <a:spcPct val="90000"/>
              </a:lnSpc>
              <a:buFontTx/>
              <a:buNone/>
            </a:pPr>
            <a:r>
              <a:rPr lang="en-US" altLang="en-US" sz="2400" b="1"/>
              <a:t>OR</a:t>
            </a:r>
          </a:p>
          <a:p>
            <a:pPr lvl="2">
              <a:lnSpc>
                <a:spcPct val="90000"/>
              </a:lnSpc>
              <a:buFontTx/>
              <a:buNone/>
            </a:pPr>
            <a:r>
              <a:rPr lang="en-US" altLang="en-US" sz="2000" b="1"/>
              <a:t>	 </a:t>
            </a:r>
            <a:r>
              <a:rPr lang="en-US" altLang="en-US" sz="2000" b="1" u="sng"/>
              <a:t>750 mm</a:t>
            </a:r>
            <a:r>
              <a:rPr lang="en-US" altLang="en-US" sz="2000" b="1"/>
              <a:t> = 100x (my telescope)</a:t>
            </a:r>
          </a:p>
          <a:p>
            <a:pPr lvl="2">
              <a:lnSpc>
                <a:spcPct val="90000"/>
              </a:lnSpc>
              <a:buFontTx/>
              <a:buNone/>
            </a:pPr>
            <a:r>
              <a:rPr lang="en-US" altLang="en-US" sz="2000" b="1"/>
              <a:t>	  </a:t>
            </a:r>
            <a:r>
              <a:rPr lang="en-US" altLang="en-US" sz="2000" b="1">
                <a:solidFill>
                  <a:schemeClr val="accent2"/>
                </a:solidFill>
              </a:rPr>
              <a:t>7.5mm</a:t>
            </a:r>
          </a:p>
          <a:p>
            <a:pPr lvl="2">
              <a:lnSpc>
                <a:spcPct val="90000"/>
              </a:lnSpc>
              <a:buFontTx/>
              <a:buNone/>
            </a:pPr>
            <a:r>
              <a:rPr lang="en-US" altLang="en-US" sz="2000" b="1"/>
              <a:t>	 </a:t>
            </a:r>
            <a:r>
              <a:rPr lang="en-US" altLang="en-US" sz="2000" b="1" u="sng"/>
              <a:t>3048 mm</a:t>
            </a:r>
            <a:r>
              <a:rPr lang="en-US" altLang="en-US" sz="2000" b="1"/>
              <a:t> = </a:t>
            </a:r>
            <a:r>
              <a:rPr lang="en-US" altLang="en-US" sz="2000" b="1">
                <a:solidFill>
                  <a:schemeClr val="hlink"/>
                </a:solidFill>
              </a:rPr>
              <a:t>406x</a:t>
            </a:r>
            <a:r>
              <a:rPr lang="en-US" altLang="en-US" sz="2000" b="1"/>
              <a:t> (12” Meade)</a:t>
            </a:r>
          </a:p>
          <a:p>
            <a:pPr lvl="2">
              <a:lnSpc>
                <a:spcPct val="90000"/>
              </a:lnSpc>
              <a:buFontTx/>
              <a:buNone/>
            </a:pPr>
            <a:r>
              <a:rPr lang="en-US" altLang="en-US" sz="2000" b="1"/>
              <a:t>	  </a:t>
            </a:r>
            <a:r>
              <a:rPr lang="en-US" altLang="en-US" sz="2000" b="1">
                <a:solidFill>
                  <a:schemeClr val="accent2"/>
                </a:solidFill>
              </a:rPr>
              <a:t>7.5 mm</a:t>
            </a:r>
          </a:p>
        </p:txBody>
      </p:sp>
    </p:spTree>
    <p:extLst>
      <p:ext uri="{BB962C8B-B14F-4D97-AF65-F5344CB8AC3E}">
        <p14:creationId xmlns:p14="http://schemas.microsoft.com/office/powerpoint/2010/main" val="262011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ltLang="en-US">
                <a:solidFill>
                  <a:schemeClr val="hlink"/>
                </a:solidFill>
                <a:latin typeface="Georgia" panose="02040502050405020303" pitchFamily="18" charset="0"/>
              </a:rPr>
              <a:t>Calculating Magnification</a:t>
            </a:r>
          </a:p>
        </p:txBody>
      </p:sp>
      <p:sp>
        <p:nvSpPr>
          <p:cNvPr id="258051" name="Rectangle 3"/>
          <p:cNvSpPr>
            <a:spLocks noGrp="1" noChangeArrowheads="1"/>
          </p:cNvSpPr>
          <p:nvPr>
            <p:ph type="body" sz="half" idx="1"/>
          </p:nvPr>
        </p:nvSpPr>
        <p:spPr>
          <a:xfrm>
            <a:off x="228600" y="1600200"/>
            <a:ext cx="8686800" cy="5029200"/>
          </a:xfrm>
        </p:spPr>
        <p:txBody>
          <a:bodyPr/>
          <a:lstStyle/>
          <a:p>
            <a:pPr algn="ctr">
              <a:buFontTx/>
              <a:buNone/>
            </a:pPr>
            <a:r>
              <a:rPr lang="en-US" altLang="en-US" sz="2800" b="1"/>
              <a:t>Magnification </a:t>
            </a:r>
            <a:r>
              <a:rPr lang="en-US" altLang="en-US" sz="2800"/>
              <a:t>=  </a:t>
            </a:r>
            <a:r>
              <a:rPr lang="en-US" altLang="en-US" sz="2800" u="sng"/>
              <a:t>Telescope focal length	</a:t>
            </a:r>
            <a:endParaRPr lang="en-US" altLang="en-US" sz="2800"/>
          </a:p>
          <a:p>
            <a:pPr algn="ctr">
              <a:buFontTx/>
              <a:buNone/>
            </a:pPr>
            <a:r>
              <a:rPr lang="en-US" altLang="en-US" sz="2800"/>
              <a:t>	     		      	Eyepiece focal length</a:t>
            </a:r>
          </a:p>
          <a:p>
            <a:pPr algn="ctr">
              <a:buFontTx/>
              <a:buNone/>
            </a:pPr>
            <a:endParaRPr lang="en-US" altLang="en-US" sz="2800"/>
          </a:p>
          <a:p>
            <a:pPr lvl="1">
              <a:buFontTx/>
              <a:buNone/>
            </a:pPr>
            <a:r>
              <a:rPr lang="en-US" altLang="en-US" b="1">
                <a:solidFill>
                  <a:schemeClr val="hlink"/>
                </a:solidFill>
              </a:rPr>
              <a:t>Eyepieces for Meade LX200R 12” </a:t>
            </a:r>
          </a:p>
          <a:p>
            <a:pPr lvl="1">
              <a:buFontTx/>
              <a:buNone/>
            </a:pPr>
            <a:r>
              <a:rPr lang="en-US" altLang="en-US" sz="2000" b="1"/>
              <a:t>	  </a:t>
            </a:r>
            <a:r>
              <a:rPr lang="en-US" altLang="en-US" b="1" u="sng"/>
              <a:t>3048 mm</a:t>
            </a:r>
            <a:r>
              <a:rPr lang="en-US" altLang="en-US" b="1"/>
              <a:t> = </a:t>
            </a:r>
            <a:r>
              <a:rPr lang="en-US" altLang="en-US" b="1">
                <a:solidFill>
                  <a:srgbClr val="FFCC66"/>
                </a:solidFill>
              </a:rPr>
              <a:t>117x</a:t>
            </a:r>
            <a:r>
              <a:rPr lang="en-US" altLang="en-US" b="1"/>
              <a:t> </a:t>
            </a:r>
          </a:p>
          <a:p>
            <a:pPr lvl="1">
              <a:buFontTx/>
              <a:buNone/>
            </a:pPr>
            <a:r>
              <a:rPr lang="en-US" altLang="en-US" b="1"/>
              <a:t>       </a:t>
            </a:r>
            <a:r>
              <a:rPr lang="en-US" altLang="en-US" b="1">
                <a:solidFill>
                  <a:srgbClr val="FFCC66"/>
                </a:solidFill>
              </a:rPr>
              <a:t>26 mm</a:t>
            </a:r>
          </a:p>
          <a:p>
            <a:pPr lvl="1">
              <a:buFontTx/>
              <a:buNone/>
            </a:pPr>
            <a:r>
              <a:rPr lang="en-US" altLang="en-US" b="1"/>
              <a:t>	  </a:t>
            </a:r>
            <a:r>
              <a:rPr lang="en-US" altLang="en-US" b="1" u="sng"/>
              <a:t>3048 mm</a:t>
            </a:r>
            <a:r>
              <a:rPr lang="en-US" altLang="en-US" b="1"/>
              <a:t> = </a:t>
            </a:r>
            <a:r>
              <a:rPr lang="en-US" altLang="en-US" b="1">
                <a:solidFill>
                  <a:srgbClr val="FFCC66"/>
                </a:solidFill>
              </a:rPr>
              <a:t>218x </a:t>
            </a:r>
            <a:endParaRPr lang="en-US" altLang="en-US" b="1"/>
          </a:p>
          <a:p>
            <a:pPr lvl="1">
              <a:buFontTx/>
              <a:buNone/>
            </a:pPr>
            <a:r>
              <a:rPr lang="en-US" altLang="en-US" b="1"/>
              <a:t>       </a:t>
            </a:r>
            <a:r>
              <a:rPr lang="en-US" altLang="en-US" b="1">
                <a:solidFill>
                  <a:srgbClr val="FFCC66"/>
                </a:solidFill>
              </a:rPr>
              <a:t>14 mm</a:t>
            </a:r>
            <a:endParaRPr lang="en-US" altLang="en-US" b="1">
              <a:solidFill>
                <a:schemeClr val="hlink"/>
              </a:solidFill>
            </a:endParaRPr>
          </a:p>
        </p:txBody>
      </p:sp>
      <p:pic>
        <p:nvPicPr>
          <p:cNvPr id="258052" name="Picture 4" descr="Meade LX 200R - meade-uk-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200400"/>
            <a:ext cx="19653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627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Calculating magnification</a:t>
            </a:r>
            <a:endParaRPr lang="en-GB" dirty="0">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Comic Sans MS" pitchFamily="66" charset="0"/>
              </a:rPr>
              <a:t>A telescope label 50x has a magnification power of 50.</a:t>
            </a:r>
          </a:p>
          <a:p>
            <a:endParaRPr lang="en-GB" dirty="0">
              <a:latin typeface="Comic Sans MS" pitchFamily="66" charset="0"/>
            </a:endParaRPr>
          </a:p>
          <a:p>
            <a:r>
              <a:rPr lang="en-GB" dirty="0" smtClean="0">
                <a:latin typeface="Comic Sans MS" pitchFamily="66" charset="0"/>
              </a:rPr>
              <a:t>It will make objects appear 50x closer (not necessarily 50x bigger.)</a:t>
            </a:r>
          </a:p>
          <a:p>
            <a:endParaRPr lang="en-GB" dirty="0" smtClean="0">
              <a:latin typeface="Comic Sans MS" pitchFamily="66" charset="0"/>
            </a:endParaRPr>
          </a:p>
          <a:p>
            <a:r>
              <a:rPr lang="en-GB" dirty="0" smtClean="0">
                <a:latin typeface="Comic Sans MS" pitchFamily="66" charset="0"/>
              </a:rPr>
              <a:t>Distant stars are too far away to appear bigger, but a small telescope will increase the apparent distant between them making them clearer.</a:t>
            </a:r>
            <a:endParaRPr lang="en-GB" dirty="0">
              <a:latin typeface="Comic Sans MS" pitchFamily="66" charset="0"/>
            </a:endParaRPr>
          </a:p>
          <a:p>
            <a:pPr>
              <a:buNone/>
            </a:pPr>
            <a:endParaRPr lang="en-GB" u="sng" dirty="0">
              <a:solidFill>
                <a:srgbClr val="FF0000"/>
              </a:solidFill>
              <a:latin typeface="Comic Sans MS" pitchFamily="66" charset="0"/>
            </a:endParaRPr>
          </a:p>
        </p:txBody>
      </p:sp>
    </p:spTree>
    <p:extLst>
      <p:ext uri="{BB962C8B-B14F-4D97-AF65-F5344CB8AC3E}">
        <p14:creationId xmlns:p14="http://schemas.microsoft.com/office/powerpoint/2010/main" val="3492869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47500" lnSpcReduction="20000"/>
          </a:bodyPr>
          <a:lstStyle/>
          <a:p>
            <a:endParaRPr lang="en-GB" dirty="0"/>
          </a:p>
          <a:p>
            <a:r>
              <a:rPr lang="en-GB" dirty="0"/>
              <a:t>Pupils study the ‘light grasp’ of a telescope and </a:t>
            </a:r>
            <a:r>
              <a:rPr lang="en-GB" dirty="0" smtClean="0"/>
              <a:t>how it </a:t>
            </a:r>
            <a:r>
              <a:rPr lang="en-GB" dirty="0"/>
              <a:t>relates to the telescope’s aperture (diameter of </a:t>
            </a:r>
            <a:r>
              <a:rPr lang="en-GB" dirty="0" smtClean="0"/>
              <a:t>the objective </a:t>
            </a:r>
            <a:r>
              <a:rPr lang="en-GB" dirty="0"/>
              <a:t>element).</a:t>
            </a:r>
          </a:p>
          <a:p>
            <a:endParaRPr lang="en-GB" dirty="0"/>
          </a:p>
          <a:p>
            <a:r>
              <a:rPr lang="en-GB" dirty="0" smtClean="0"/>
              <a:t>Pupils </a:t>
            </a:r>
            <a:r>
              <a:rPr lang="en-GB" dirty="0"/>
              <a:t>study the field of view of a telescope</a:t>
            </a:r>
            <a:r>
              <a:rPr lang="en-GB" dirty="0" smtClean="0"/>
              <a:t>, measured </a:t>
            </a:r>
            <a:r>
              <a:rPr lang="en-GB" dirty="0"/>
              <a:t>in degrees or </a:t>
            </a:r>
            <a:r>
              <a:rPr lang="en-GB" dirty="0" err="1"/>
              <a:t>arcmin</a:t>
            </a:r>
            <a:r>
              <a:rPr lang="en-GB" dirty="0"/>
              <a:t>.</a:t>
            </a:r>
          </a:p>
          <a:p>
            <a:endParaRPr lang="en-GB" dirty="0"/>
          </a:p>
          <a:p>
            <a:r>
              <a:rPr lang="en-GB" dirty="0" smtClean="0"/>
              <a:t>Pupils </a:t>
            </a:r>
            <a:r>
              <a:rPr lang="en-GB" dirty="0"/>
              <a:t>study the resolution of a telescope and that itis:</a:t>
            </a:r>
          </a:p>
          <a:p>
            <a:endParaRPr lang="en-GB" dirty="0"/>
          </a:p>
          <a:p>
            <a:r>
              <a:rPr lang="en-GB" dirty="0" smtClean="0"/>
              <a:t>proportional </a:t>
            </a:r>
            <a:r>
              <a:rPr lang="en-GB" dirty="0"/>
              <a:t>to the diameter of the </a:t>
            </a:r>
            <a:r>
              <a:rPr lang="en-GB" dirty="0" smtClean="0"/>
              <a:t>objective element</a:t>
            </a:r>
            <a:endParaRPr lang="en-GB" dirty="0"/>
          </a:p>
          <a:p>
            <a:r>
              <a:rPr lang="en-GB" dirty="0" smtClean="0"/>
              <a:t>reduced </a:t>
            </a:r>
            <a:r>
              <a:rPr lang="en-GB" dirty="0"/>
              <a:t>by observing at a longer wavelength(IR and radio).</a:t>
            </a:r>
          </a:p>
          <a:p>
            <a:endParaRPr lang="en-GB" dirty="0"/>
          </a:p>
          <a:p>
            <a:r>
              <a:rPr lang="en-GB" dirty="0" smtClean="0"/>
              <a:t>Pupils </a:t>
            </a:r>
            <a:r>
              <a:rPr lang="en-GB" dirty="0"/>
              <a:t>study and practise using the formula for </a:t>
            </a:r>
            <a:r>
              <a:rPr lang="en-GB" dirty="0" smtClean="0"/>
              <a:t>the magnification </a:t>
            </a:r>
            <a:r>
              <a:rPr lang="en-GB" dirty="0"/>
              <a:t>of a telescope.</a:t>
            </a:r>
          </a:p>
          <a:p>
            <a:endParaRPr lang="en-GB" dirty="0"/>
          </a:p>
          <a:p>
            <a:r>
              <a:rPr lang="en-GB" dirty="0" smtClean="0"/>
              <a:t>Pupils </a:t>
            </a:r>
            <a:r>
              <a:rPr lang="en-GB" dirty="0"/>
              <a:t>study the advantages of reflecting </a:t>
            </a:r>
            <a:r>
              <a:rPr lang="en-GB" dirty="0" smtClean="0"/>
              <a:t>telescopes over </a:t>
            </a:r>
            <a:r>
              <a:rPr lang="en-GB" dirty="0"/>
              <a:t>refracting telescopes, in terms of:</a:t>
            </a:r>
          </a:p>
          <a:p>
            <a:endParaRPr lang="en-GB" dirty="0"/>
          </a:p>
          <a:p>
            <a:r>
              <a:rPr lang="en-GB" dirty="0" smtClean="0"/>
              <a:t>chromatic </a:t>
            </a:r>
            <a:r>
              <a:rPr lang="en-GB" dirty="0"/>
              <a:t>aberration</a:t>
            </a:r>
          </a:p>
          <a:p>
            <a:r>
              <a:rPr lang="en-GB" dirty="0" smtClean="0"/>
              <a:t>very </a:t>
            </a:r>
            <a:r>
              <a:rPr lang="en-GB" dirty="0"/>
              <a:t>long focal lengths</a:t>
            </a:r>
          </a:p>
          <a:p>
            <a:r>
              <a:rPr lang="en-GB" dirty="0" smtClean="0"/>
              <a:t>large </a:t>
            </a:r>
            <a:r>
              <a:rPr lang="en-GB" dirty="0"/>
              <a:t>aperture objectives</a:t>
            </a:r>
          </a:p>
          <a:p>
            <a:r>
              <a:rPr lang="en-GB" dirty="0" smtClean="0"/>
              <a:t>use </a:t>
            </a:r>
            <a:r>
              <a:rPr lang="en-GB" dirty="0"/>
              <a:t>of multiple mirrors.</a:t>
            </a:r>
          </a:p>
          <a:p>
            <a:endParaRPr lang="en-GB" dirty="0"/>
          </a:p>
          <a:p>
            <a:r>
              <a:rPr lang="en-GB" dirty="0" smtClean="0"/>
              <a:t>Pupils </a:t>
            </a:r>
            <a:r>
              <a:rPr lang="en-GB" dirty="0"/>
              <a:t>study how viewing celestial objects with </a:t>
            </a:r>
            <a:r>
              <a:rPr lang="en-GB" dirty="0" smtClean="0"/>
              <a:t>a telescope </a:t>
            </a:r>
            <a:r>
              <a:rPr lang="en-GB" dirty="0"/>
              <a:t>alters their appearance.</a:t>
            </a:r>
          </a:p>
          <a:p>
            <a:r>
              <a:rPr lang="en-GB" dirty="0"/>
              <a:t>	</a:t>
            </a:r>
          </a:p>
          <a:p>
            <a:endParaRPr lang="en-GB" dirty="0"/>
          </a:p>
        </p:txBody>
      </p:sp>
    </p:spTree>
    <p:extLst>
      <p:ext uri="{BB962C8B-B14F-4D97-AF65-F5344CB8AC3E}">
        <p14:creationId xmlns:p14="http://schemas.microsoft.com/office/powerpoint/2010/main" val="47223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Calculating magnification</a:t>
            </a:r>
            <a:endParaRPr lang="en-GB" dirty="0">
              <a:latin typeface="Comic Sans MS"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itchFamily="66" charset="0"/>
              </a:rPr>
              <a:t>To work out the power of a telescope;</a:t>
            </a:r>
          </a:p>
          <a:p>
            <a:endParaRPr lang="en-GB" dirty="0">
              <a:latin typeface="Comic Sans MS" pitchFamily="66" charset="0"/>
            </a:endParaRPr>
          </a:p>
          <a:p>
            <a:pPr>
              <a:buNone/>
            </a:pPr>
            <a:endParaRPr lang="en-GB" dirty="0">
              <a:latin typeface="Comic Sans MS" pitchFamily="66" charset="0"/>
            </a:endParaRPr>
          </a:p>
          <a:p>
            <a:pPr>
              <a:buNone/>
            </a:pPr>
            <a:endParaRPr lang="en-GB" u="sng" dirty="0">
              <a:solidFill>
                <a:srgbClr val="FF0000"/>
              </a:solidFill>
              <a:latin typeface="Comic Sans MS" pitchFamily="66" charset="0"/>
            </a:endParaRPr>
          </a:p>
        </p:txBody>
      </p:sp>
      <p:sp>
        <p:nvSpPr>
          <p:cNvPr id="4" name="TextBox 3"/>
          <p:cNvSpPr txBox="1"/>
          <p:nvPr/>
        </p:nvSpPr>
        <p:spPr>
          <a:xfrm>
            <a:off x="683568" y="3501008"/>
            <a:ext cx="2195736" cy="369332"/>
          </a:xfrm>
          <a:prstGeom prst="rect">
            <a:avLst/>
          </a:prstGeom>
          <a:noFill/>
        </p:spPr>
        <p:txBody>
          <a:bodyPr wrap="square" rtlCol="0">
            <a:spAutoFit/>
          </a:bodyPr>
          <a:lstStyle/>
          <a:p>
            <a:r>
              <a:rPr lang="en-GB" dirty="0" smtClean="0">
                <a:latin typeface="Comic Sans MS" pitchFamily="66" charset="0"/>
              </a:rPr>
              <a:t>Magnification =</a:t>
            </a:r>
            <a:endParaRPr lang="en-GB" dirty="0">
              <a:latin typeface="Comic Sans MS" pitchFamily="66" charset="0"/>
            </a:endParaRPr>
          </a:p>
        </p:txBody>
      </p:sp>
      <p:sp>
        <p:nvSpPr>
          <p:cNvPr id="5" name="TextBox 4"/>
          <p:cNvSpPr txBox="1"/>
          <p:nvPr/>
        </p:nvSpPr>
        <p:spPr>
          <a:xfrm>
            <a:off x="2843808" y="3212976"/>
            <a:ext cx="3456384" cy="369332"/>
          </a:xfrm>
          <a:prstGeom prst="rect">
            <a:avLst/>
          </a:prstGeom>
          <a:noFill/>
        </p:spPr>
        <p:txBody>
          <a:bodyPr wrap="square" rtlCol="0">
            <a:spAutoFit/>
          </a:bodyPr>
          <a:lstStyle/>
          <a:p>
            <a:r>
              <a:rPr lang="en-GB" dirty="0" smtClean="0">
                <a:latin typeface="Comic Sans MS" pitchFamily="66" charset="0"/>
              </a:rPr>
              <a:t>Focal length of objective lens</a:t>
            </a:r>
            <a:endParaRPr lang="en-GB" dirty="0">
              <a:latin typeface="Comic Sans MS" pitchFamily="66" charset="0"/>
            </a:endParaRPr>
          </a:p>
        </p:txBody>
      </p:sp>
      <p:sp>
        <p:nvSpPr>
          <p:cNvPr id="6" name="TextBox 5"/>
          <p:cNvSpPr txBox="1"/>
          <p:nvPr/>
        </p:nvSpPr>
        <p:spPr>
          <a:xfrm>
            <a:off x="2843808" y="3717032"/>
            <a:ext cx="3456384" cy="369332"/>
          </a:xfrm>
          <a:prstGeom prst="rect">
            <a:avLst/>
          </a:prstGeom>
          <a:noFill/>
        </p:spPr>
        <p:txBody>
          <a:bodyPr wrap="square" rtlCol="0">
            <a:spAutoFit/>
          </a:bodyPr>
          <a:lstStyle/>
          <a:p>
            <a:r>
              <a:rPr lang="en-GB" dirty="0" smtClean="0">
                <a:latin typeface="Comic Sans MS" pitchFamily="66" charset="0"/>
              </a:rPr>
              <a:t>Focal length of eyepiece lens</a:t>
            </a:r>
            <a:endParaRPr lang="en-GB" dirty="0">
              <a:latin typeface="Comic Sans MS" pitchFamily="66" charset="0"/>
            </a:endParaRPr>
          </a:p>
        </p:txBody>
      </p:sp>
      <p:cxnSp>
        <p:nvCxnSpPr>
          <p:cNvPr id="8" name="Straight Connector 7"/>
          <p:cNvCxnSpPr/>
          <p:nvPr/>
        </p:nvCxnSpPr>
        <p:spPr>
          <a:xfrm>
            <a:off x="2915816" y="3645024"/>
            <a:ext cx="31683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576" y="4797152"/>
            <a:ext cx="2195736" cy="369332"/>
          </a:xfrm>
          <a:prstGeom prst="rect">
            <a:avLst/>
          </a:prstGeom>
          <a:noFill/>
        </p:spPr>
        <p:txBody>
          <a:bodyPr wrap="square" rtlCol="0">
            <a:spAutoFit/>
          </a:bodyPr>
          <a:lstStyle/>
          <a:p>
            <a:r>
              <a:rPr lang="en-GB" dirty="0" smtClean="0">
                <a:latin typeface="Comic Sans MS" pitchFamily="66" charset="0"/>
              </a:rPr>
              <a:t>Magnification =</a:t>
            </a:r>
            <a:endParaRPr lang="en-GB" dirty="0">
              <a:latin typeface="Comic Sans MS" pitchFamily="66" charset="0"/>
            </a:endParaRPr>
          </a:p>
        </p:txBody>
      </p:sp>
      <p:sp>
        <p:nvSpPr>
          <p:cNvPr id="10" name="TextBox 9"/>
          <p:cNvSpPr txBox="1"/>
          <p:nvPr/>
        </p:nvSpPr>
        <p:spPr>
          <a:xfrm>
            <a:off x="3995936" y="4509120"/>
            <a:ext cx="3456384" cy="369332"/>
          </a:xfrm>
          <a:prstGeom prst="rect">
            <a:avLst/>
          </a:prstGeom>
          <a:noFill/>
        </p:spPr>
        <p:txBody>
          <a:bodyPr wrap="square" rtlCol="0">
            <a:spAutoFit/>
          </a:bodyPr>
          <a:lstStyle/>
          <a:p>
            <a:r>
              <a:rPr lang="en-GB" dirty="0" smtClean="0">
                <a:latin typeface="Comic Sans MS" pitchFamily="66" charset="0"/>
              </a:rPr>
              <a:t>50cm</a:t>
            </a:r>
            <a:endParaRPr lang="en-GB" dirty="0">
              <a:latin typeface="Comic Sans MS" pitchFamily="66" charset="0"/>
            </a:endParaRPr>
          </a:p>
        </p:txBody>
      </p:sp>
      <p:sp>
        <p:nvSpPr>
          <p:cNvPr id="11" name="TextBox 10"/>
          <p:cNvSpPr txBox="1"/>
          <p:nvPr/>
        </p:nvSpPr>
        <p:spPr>
          <a:xfrm>
            <a:off x="3995936" y="5013176"/>
            <a:ext cx="3456384" cy="369332"/>
          </a:xfrm>
          <a:prstGeom prst="rect">
            <a:avLst/>
          </a:prstGeom>
          <a:noFill/>
        </p:spPr>
        <p:txBody>
          <a:bodyPr wrap="square" rtlCol="0">
            <a:spAutoFit/>
          </a:bodyPr>
          <a:lstStyle/>
          <a:p>
            <a:r>
              <a:rPr lang="en-GB" dirty="0" smtClean="0">
                <a:latin typeface="Comic Sans MS" pitchFamily="66" charset="0"/>
              </a:rPr>
              <a:t>5cm</a:t>
            </a:r>
            <a:endParaRPr lang="en-GB" dirty="0">
              <a:latin typeface="Comic Sans MS" pitchFamily="66" charset="0"/>
            </a:endParaRPr>
          </a:p>
        </p:txBody>
      </p:sp>
      <p:cxnSp>
        <p:nvCxnSpPr>
          <p:cNvPr id="12" name="Straight Connector 11"/>
          <p:cNvCxnSpPr/>
          <p:nvPr/>
        </p:nvCxnSpPr>
        <p:spPr>
          <a:xfrm>
            <a:off x="2987824" y="4941168"/>
            <a:ext cx="31683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9592" y="5877272"/>
            <a:ext cx="3168352" cy="369332"/>
          </a:xfrm>
          <a:prstGeom prst="rect">
            <a:avLst/>
          </a:prstGeom>
          <a:noFill/>
        </p:spPr>
        <p:txBody>
          <a:bodyPr wrap="square" rtlCol="0">
            <a:spAutoFit/>
          </a:bodyPr>
          <a:lstStyle/>
          <a:p>
            <a:r>
              <a:rPr lang="en-GB" dirty="0" smtClean="0">
                <a:latin typeface="Comic Sans MS" pitchFamily="66" charset="0"/>
              </a:rPr>
              <a:t>Magnification =  10x</a:t>
            </a:r>
            <a:endParaRPr lang="en-GB" dirty="0">
              <a:latin typeface="Comic Sans MS" pitchFamily="66" charset="0"/>
            </a:endParaRPr>
          </a:p>
        </p:txBody>
      </p:sp>
    </p:spTree>
    <p:extLst>
      <p:ext uri="{BB962C8B-B14F-4D97-AF65-F5344CB8AC3E}">
        <p14:creationId xmlns:p14="http://schemas.microsoft.com/office/powerpoint/2010/main" val="3549060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sz="half" idx="4294967295"/>
          </p:nvPr>
        </p:nvSpPr>
        <p:spPr>
          <a:xfrm>
            <a:off x="89641" y="73770"/>
            <a:ext cx="9036496" cy="6739606"/>
          </a:xfrm>
          <a:noFill/>
        </p:spPr>
        <p:txBody>
          <a:bodyPr>
            <a:normAutofit fontScale="55000" lnSpcReduction="20000"/>
          </a:bodyPr>
          <a:lstStyle/>
          <a:p>
            <a:r>
              <a:rPr lang="en-GB" sz="3400" dirty="0"/>
              <a:t>1.  What is the magnification of a telescope with a 24-mm eyepiece</a:t>
            </a:r>
            <a:endParaRPr lang="en-GB" sz="2900" dirty="0"/>
          </a:p>
          <a:p>
            <a:r>
              <a:rPr lang="en-GB" sz="3400" dirty="0"/>
              <a:t>and 96-cm focal length objective?</a:t>
            </a:r>
            <a:endParaRPr lang="en-GB" sz="2900" dirty="0"/>
          </a:p>
          <a:p>
            <a:endParaRPr lang="en-GB" sz="2900" dirty="0" smtClean="0"/>
          </a:p>
          <a:p>
            <a:r>
              <a:rPr lang="en-GB" sz="3400" dirty="0" smtClean="0"/>
              <a:t>2</a:t>
            </a:r>
            <a:r>
              <a:rPr lang="en-GB" sz="3400" dirty="0"/>
              <a:t>.  How many times is the light grasp of a 12-inch telescope greater </a:t>
            </a:r>
            <a:endParaRPr lang="en-GB" sz="2900" dirty="0"/>
          </a:p>
          <a:p>
            <a:r>
              <a:rPr lang="en-GB" sz="3400" dirty="0"/>
              <a:t>than that of a 6-inch telescope?</a:t>
            </a:r>
            <a:endParaRPr lang="en-GB" sz="2900" dirty="0"/>
          </a:p>
          <a:p>
            <a:endParaRPr lang="en-GB" sz="3400" dirty="0" smtClean="0"/>
          </a:p>
          <a:p>
            <a:r>
              <a:rPr lang="en-GB" sz="3400" dirty="0" smtClean="0"/>
              <a:t>3</a:t>
            </a:r>
            <a:r>
              <a:rPr lang="en-GB" sz="3400" dirty="0"/>
              <a:t>.  How many times better is the resolution of a 12-inch telescope</a:t>
            </a:r>
            <a:endParaRPr lang="en-GB" sz="2900" dirty="0"/>
          </a:p>
          <a:p>
            <a:r>
              <a:rPr lang="en-GB" sz="3400" dirty="0"/>
              <a:t>compared with a 4-inch telescope?</a:t>
            </a:r>
            <a:endParaRPr lang="en-GB" sz="2900" dirty="0"/>
          </a:p>
          <a:p>
            <a:endParaRPr lang="en-GB" sz="3400" dirty="0" smtClean="0"/>
          </a:p>
          <a:p>
            <a:r>
              <a:rPr lang="en-GB" sz="3400" dirty="0" smtClean="0"/>
              <a:t>4</a:t>
            </a:r>
            <a:r>
              <a:rPr lang="en-GB" sz="3400" dirty="0"/>
              <a:t>.  What size of eyepiece (in mm) should be used with a 80-cm </a:t>
            </a:r>
            <a:endParaRPr lang="en-GB" sz="2900" dirty="0"/>
          </a:p>
          <a:p>
            <a:r>
              <a:rPr lang="en-GB" sz="3400" dirty="0"/>
              <a:t>focal length objective element to give a magnification of 40?</a:t>
            </a:r>
            <a:endParaRPr lang="en-GB" sz="2900" dirty="0"/>
          </a:p>
          <a:p>
            <a:endParaRPr lang="en-GB" sz="3400" dirty="0" smtClean="0"/>
          </a:p>
          <a:p>
            <a:r>
              <a:rPr lang="en-GB" sz="3400" dirty="0" smtClean="0"/>
              <a:t>5</a:t>
            </a:r>
            <a:r>
              <a:rPr lang="en-GB" sz="3400" dirty="0"/>
              <a:t>.  How many times is the light grasp of a 15-cm telescope </a:t>
            </a:r>
            <a:endParaRPr lang="en-GB" sz="2900" dirty="0"/>
          </a:p>
          <a:p>
            <a:r>
              <a:rPr lang="en-GB" sz="3400" dirty="0"/>
              <a:t>compared with that of a 5-cm telescope?</a:t>
            </a:r>
            <a:endParaRPr lang="en-GB" sz="2900" dirty="0"/>
          </a:p>
          <a:p>
            <a:endParaRPr lang="en-GB" sz="3400" dirty="0" smtClean="0"/>
          </a:p>
          <a:p>
            <a:r>
              <a:rPr lang="en-GB" sz="3400" dirty="0" smtClean="0"/>
              <a:t>6</a:t>
            </a:r>
            <a:r>
              <a:rPr lang="en-GB" sz="3400" dirty="0"/>
              <a:t>.  The field of view (FOV) of a telescope is 50’.  What will be the </a:t>
            </a:r>
            <a:endParaRPr lang="en-GB" sz="2900" dirty="0"/>
          </a:p>
          <a:p>
            <a:r>
              <a:rPr lang="en-GB" sz="3400" dirty="0"/>
              <a:t>FOV (in ’) if the magnification is increased by a factor of </a:t>
            </a:r>
            <a:r>
              <a:rPr lang="en-GB" sz="3400" dirty="0" smtClean="0"/>
              <a:t>5?</a:t>
            </a:r>
            <a:endParaRPr lang="en-GB" sz="2900" dirty="0"/>
          </a:p>
          <a:p>
            <a:endParaRPr lang="en-GB" sz="3400" dirty="0" smtClean="0"/>
          </a:p>
          <a:p>
            <a:r>
              <a:rPr lang="en-GB" sz="3400" dirty="0" smtClean="0"/>
              <a:t>7</a:t>
            </a:r>
            <a:r>
              <a:rPr lang="en-GB" sz="3400" dirty="0"/>
              <a:t>.  What is the magnification of a telescope with a 30-mm eyepiece</a:t>
            </a:r>
            <a:endParaRPr lang="en-GB" sz="2900" dirty="0"/>
          </a:p>
          <a:p>
            <a:r>
              <a:rPr lang="en-GB" sz="3400" dirty="0"/>
              <a:t>and 90-cm focal length </a:t>
            </a:r>
            <a:r>
              <a:rPr lang="en-GB" sz="3400" dirty="0" smtClean="0"/>
              <a:t>objective?</a:t>
            </a:r>
          </a:p>
          <a:p>
            <a:endParaRPr lang="en-GB" sz="3400" dirty="0" smtClean="0"/>
          </a:p>
          <a:p>
            <a:r>
              <a:rPr lang="en-GB" sz="3400" dirty="0" smtClean="0"/>
              <a:t>8</a:t>
            </a:r>
            <a:r>
              <a:rPr lang="en-GB" sz="3400" dirty="0"/>
              <a:t>.  How many times is the light grasp of a 30-cm telescope greater </a:t>
            </a:r>
            <a:endParaRPr lang="en-GB" sz="2900" dirty="0"/>
          </a:p>
          <a:p>
            <a:r>
              <a:rPr lang="en-GB" sz="3400" dirty="0"/>
              <a:t>than that of a 6-cm telescope</a:t>
            </a:r>
            <a:r>
              <a:rPr lang="en-GB" sz="3400" dirty="0" smtClean="0"/>
              <a:t>?</a:t>
            </a:r>
            <a:endParaRPr lang="en-GB" sz="29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268760"/>
            <a:ext cx="1832929"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94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 to quick quiz</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pt-BR" dirty="0" smtClean="0"/>
              <a:t>Telescopes</a:t>
            </a:r>
            <a:endParaRPr lang="pt-BR" dirty="0"/>
          </a:p>
          <a:p>
            <a:r>
              <a:rPr lang="pt-BR" dirty="0"/>
              <a:t>1. 40 </a:t>
            </a:r>
            <a:endParaRPr lang="pt-BR" dirty="0" smtClean="0"/>
          </a:p>
          <a:p>
            <a:r>
              <a:rPr lang="pt-BR" dirty="0" smtClean="0"/>
              <a:t>2</a:t>
            </a:r>
            <a:r>
              <a:rPr lang="pt-BR" dirty="0"/>
              <a:t>. 4 </a:t>
            </a:r>
            <a:endParaRPr lang="pt-BR" dirty="0" smtClean="0"/>
          </a:p>
          <a:p>
            <a:r>
              <a:rPr lang="pt-BR" dirty="0" smtClean="0"/>
              <a:t>3</a:t>
            </a:r>
            <a:r>
              <a:rPr lang="pt-BR" dirty="0"/>
              <a:t>. 3 </a:t>
            </a:r>
            <a:endParaRPr lang="pt-BR" dirty="0" smtClean="0"/>
          </a:p>
          <a:p>
            <a:r>
              <a:rPr lang="pt-BR" dirty="0" smtClean="0"/>
              <a:t>4</a:t>
            </a:r>
            <a:r>
              <a:rPr lang="pt-BR" dirty="0"/>
              <a:t>. 20 </a:t>
            </a:r>
            <a:endParaRPr lang="pt-BR" dirty="0" smtClean="0"/>
          </a:p>
          <a:p>
            <a:r>
              <a:rPr lang="pt-BR" dirty="0" smtClean="0"/>
              <a:t>5</a:t>
            </a:r>
            <a:r>
              <a:rPr lang="pt-BR" dirty="0"/>
              <a:t>. 9 </a:t>
            </a:r>
            <a:endParaRPr lang="pt-BR" dirty="0" smtClean="0"/>
          </a:p>
          <a:p>
            <a:r>
              <a:rPr lang="pt-BR" dirty="0" smtClean="0"/>
              <a:t>6</a:t>
            </a:r>
            <a:r>
              <a:rPr lang="pt-BR" dirty="0"/>
              <a:t>. 10</a:t>
            </a:r>
          </a:p>
          <a:p>
            <a:r>
              <a:rPr lang="pt-BR" dirty="0"/>
              <a:t>7. 30 </a:t>
            </a:r>
            <a:endParaRPr lang="pt-BR" dirty="0" smtClean="0"/>
          </a:p>
          <a:p>
            <a:r>
              <a:rPr lang="pt-BR" dirty="0" smtClean="0"/>
              <a:t>8</a:t>
            </a:r>
            <a:r>
              <a:rPr lang="pt-BR" dirty="0"/>
              <a:t>. 25</a:t>
            </a:r>
            <a:endParaRPr lang="en-GB" dirty="0"/>
          </a:p>
        </p:txBody>
      </p:sp>
    </p:spTree>
    <p:extLst>
      <p:ext uri="{BB962C8B-B14F-4D97-AF65-F5344CB8AC3E}">
        <p14:creationId xmlns:p14="http://schemas.microsoft.com/office/powerpoint/2010/main" val="2789167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Worksheet Time</a:t>
            </a:r>
            <a:endParaRPr lang="en-GB" dirty="0"/>
          </a:p>
        </p:txBody>
      </p:sp>
      <p:sp>
        <p:nvSpPr>
          <p:cNvPr id="3" name="Content Placeholder 2"/>
          <p:cNvSpPr>
            <a:spLocks noGrp="1"/>
          </p:cNvSpPr>
          <p:nvPr>
            <p:ph idx="1"/>
          </p:nvPr>
        </p:nvSpPr>
        <p:spPr/>
        <p:txBody>
          <a:bodyPr>
            <a:normAutofit lnSpcReduction="10000"/>
          </a:bodyPr>
          <a:lstStyle/>
          <a:p>
            <a:r>
              <a:rPr lang="en-GB" dirty="0" smtClean="0"/>
              <a:t>Have a go at the two worksheets</a:t>
            </a:r>
          </a:p>
          <a:p>
            <a:r>
              <a:rPr lang="en-GB" dirty="0" smtClean="0"/>
              <a:t>When you have finished try to determine what telescope you would recommend to someone if you had a £1000 budget to buy a telescope with.</a:t>
            </a:r>
          </a:p>
          <a:p>
            <a:r>
              <a:rPr lang="en-GB" dirty="0" smtClean="0"/>
              <a:t>Recommend the type of telescope and how much light grasp it has, what its aperture is and the </a:t>
            </a:r>
            <a:r>
              <a:rPr lang="en-GB" dirty="0" err="1" smtClean="0"/>
              <a:t>FoV</a:t>
            </a:r>
            <a:r>
              <a:rPr lang="en-GB" dirty="0" smtClean="0"/>
              <a:t> and resolution of your chosen telescope.</a:t>
            </a:r>
            <a:endParaRPr lang="en-GB" dirty="0"/>
          </a:p>
        </p:txBody>
      </p:sp>
    </p:spTree>
    <p:extLst>
      <p:ext uri="{BB962C8B-B14F-4D97-AF65-F5344CB8AC3E}">
        <p14:creationId xmlns:p14="http://schemas.microsoft.com/office/powerpoint/2010/main" val="4104294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6561" y="116632"/>
            <a:ext cx="2863271" cy="6624736"/>
          </a:xfrm>
          <a:prstGeom prst="rect">
            <a:avLst/>
          </a:prstGeom>
        </p:spPr>
      </p:pic>
      <p:pic>
        <p:nvPicPr>
          <p:cNvPr id="5" name="Picture 4"/>
          <p:cNvPicPr>
            <a:picLocks noChangeAspect="1"/>
          </p:cNvPicPr>
          <p:nvPr/>
        </p:nvPicPr>
        <p:blipFill>
          <a:blip r:embed="rId3"/>
          <a:stretch>
            <a:fillRect/>
          </a:stretch>
        </p:blipFill>
        <p:spPr>
          <a:xfrm>
            <a:off x="2627784" y="116632"/>
            <a:ext cx="6516216" cy="6624736"/>
          </a:xfrm>
          <a:prstGeom prst="rect">
            <a:avLst/>
          </a:prstGeom>
        </p:spPr>
      </p:pic>
    </p:spTree>
    <p:extLst>
      <p:ext uri="{BB962C8B-B14F-4D97-AF65-F5344CB8AC3E}">
        <p14:creationId xmlns:p14="http://schemas.microsoft.com/office/powerpoint/2010/main" val="193873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Telescopes</a:t>
            </a:r>
            <a:endParaRPr lang="en-GB" dirty="0">
              <a:latin typeface="Comic Sans MS"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itchFamily="66" charset="0"/>
              </a:rPr>
              <a:t>There are two main types of telescope;</a:t>
            </a:r>
          </a:p>
          <a:p>
            <a:endParaRPr lang="en-GB" dirty="0">
              <a:latin typeface="Comic Sans MS" pitchFamily="66" charset="0"/>
            </a:endParaRPr>
          </a:p>
          <a:p>
            <a:r>
              <a:rPr lang="en-GB" b="1" u="sng" dirty="0" smtClean="0">
                <a:latin typeface="Comic Sans MS" pitchFamily="66" charset="0"/>
              </a:rPr>
              <a:t>Refracting telescope (Refractor)</a:t>
            </a:r>
          </a:p>
          <a:p>
            <a:pPr>
              <a:buNone/>
            </a:pPr>
            <a:r>
              <a:rPr lang="en-GB" dirty="0" smtClean="0">
                <a:latin typeface="Comic Sans MS" pitchFamily="66" charset="0"/>
              </a:rPr>
              <a:t>	</a:t>
            </a:r>
            <a:r>
              <a:rPr lang="en-GB" dirty="0" smtClean="0">
                <a:solidFill>
                  <a:srgbClr val="FF0000"/>
                </a:solidFill>
                <a:latin typeface="Comic Sans MS" pitchFamily="66" charset="0"/>
              </a:rPr>
              <a:t>This uses lenses to refract and focus the light.</a:t>
            </a:r>
          </a:p>
          <a:p>
            <a:r>
              <a:rPr lang="en-GB" b="1" u="sng" dirty="0" smtClean="0">
                <a:latin typeface="Comic Sans MS" pitchFamily="66" charset="0"/>
              </a:rPr>
              <a:t>Reflecting telescope (Reflector)</a:t>
            </a:r>
          </a:p>
          <a:p>
            <a:pPr>
              <a:buNone/>
            </a:pPr>
            <a:r>
              <a:rPr lang="en-GB" dirty="0">
                <a:latin typeface="Comic Sans MS" pitchFamily="66" charset="0"/>
              </a:rPr>
              <a:t>	</a:t>
            </a:r>
            <a:r>
              <a:rPr lang="en-GB" dirty="0" smtClean="0">
                <a:solidFill>
                  <a:srgbClr val="FF0000"/>
                </a:solidFill>
                <a:latin typeface="Comic Sans MS" pitchFamily="66" charset="0"/>
              </a:rPr>
              <a:t>This uses  curved mirrors to reflect and focus the light.</a:t>
            </a:r>
          </a:p>
          <a:p>
            <a:pPr>
              <a:buNone/>
            </a:pPr>
            <a:endParaRPr lang="en-GB" u="sng" dirty="0">
              <a:solidFill>
                <a:srgbClr val="FF0000"/>
              </a:solidFill>
              <a:latin typeface="Comic Sans MS" pitchFamily="66" charset="0"/>
            </a:endParaRPr>
          </a:p>
        </p:txBody>
      </p:sp>
    </p:spTree>
    <p:extLst>
      <p:ext uri="{BB962C8B-B14F-4D97-AF65-F5344CB8AC3E}">
        <p14:creationId xmlns:p14="http://schemas.microsoft.com/office/powerpoint/2010/main" val="3636854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8"/>
          <p:cNvSpPr>
            <a:spLocks noGrp="1" noChangeArrowheads="1"/>
          </p:cNvSpPr>
          <p:nvPr>
            <p:ph type="title"/>
          </p:nvPr>
        </p:nvSpPr>
        <p:spPr/>
        <p:txBody>
          <a:bodyPr/>
          <a:lstStyle/>
          <a:p>
            <a:r>
              <a:rPr lang="en-GB" altLang="en-US"/>
              <a:t>Refracting telescope</a:t>
            </a:r>
          </a:p>
        </p:txBody>
      </p:sp>
      <p:sp>
        <p:nvSpPr>
          <p:cNvPr id="16389" name="Rectangle 5"/>
          <p:cNvSpPr>
            <a:spLocks noGrp="1" noChangeArrowheads="1"/>
          </p:cNvSpPr>
          <p:nvPr>
            <p:ph type="subTitle" idx="4294967295"/>
          </p:nvPr>
        </p:nvSpPr>
        <p:spPr>
          <a:xfrm>
            <a:off x="0" y="3886200"/>
            <a:ext cx="6948488" cy="1752600"/>
          </a:xfrm>
        </p:spPr>
        <p:txBody>
          <a:bodyPr/>
          <a:lstStyle/>
          <a:p>
            <a:pPr marL="0" indent="0" algn="ctr">
              <a:buFontTx/>
              <a:buNone/>
            </a:pPr>
            <a:r>
              <a:rPr lang="en-GB" altLang="en-US"/>
              <a:t>. </a:t>
            </a:r>
          </a:p>
        </p:txBody>
      </p:sp>
      <p:sp>
        <p:nvSpPr>
          <p:cNvPr id="16393" name="Rectangle 9"/>
          <p:cNvSpPr>
            <a:spLocks noChangeArrowheads="1"/>
          </p:cNvSpPr>
          <p:nvPr/>
        </p:nvSpPr>
        <p:spPr bwMode="auto">
          <a:xfrm>
            <a:off x="1555750" y="1684338"/>
            <a:ext cx="6034088" cy="341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tLang="en-US"/>
          </a:p>
          <a:p>
            <a:pPr eaLnBrk="0" hangingPunct="0">
              <a:buFontTx/>
              <a:buChar char="•"/>
            </a:pPr>
            <a:r>
              <a:rPr lang="en-GB" altLang="en-US"/>
              <a:t>. </a:t>
            </a:r>
          </a:p>
          <a:p>
            <a:pPr eaLnBrk="0" hangingPunct="0"/>
            <a:r>
              <a:rPr lang="en-GB" altLang="en-US"/>
              <a:t>  </a:t>
            </a:r>
            <a:r>
              <a:rPr lang="en-GB" altLang="en-US" sz="18200"/>
              <a:t> </a:t>
            </a:r>
            <a:r>
              <a:rPr lang="en-GB" altLang="en-US"/>
              <a:t>                                                                                </a:t>
            </a:r>
          </a:p>
        </p:txBody>
      </p:sp>
      <p:pic>
        <p:nvPicPr>
          <p:cNvPr id="16394" name="Picture 10" descr="Refracting tele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268413"/>
            <a:ext cx="7308850" cy="511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12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Telescopes</a:t>
            </a:r>
            <a:endParaRPr lang="en-GB" dirty="0">
              <a:latin typeface="Comic Sans MS" pitchFamily="66" charset="0"/>
            </a:endParaRPr>
          </a:p>
        </p:txBody>
      </p:sp>
      <p:sp>
        <p:nvSpPr>
          <p:cNvPr id="3" name="Content Placeholder 2"/>
          <p:cNvSpPr>
            <a:spLocks noGrp="1"/>
          </p:cNvSpPr>
          <p:nvPr>
            <p:ph idx="1"/>
          </p:nvPr>
        </p:nvSpPr>
        <p:spPr>
          <a:xfrm>
            <a:off x="467544" y="764704"/>
            <a:ext cx="8229600" cy="4525963"/>
          </a:xfrm>
        </p:spPr>
        <p:txBody>
          <a:bodyPr>
            <a:normAutofit/>
          </a:bodyPr>
          <a:lstStyle/>
          <a:p>
            <a:pPr>
              <a:buNone/>
            </a:pPr>
            <a:endParaRPr lang="en-GB" dirty="0">
              <a:latin typeface="Comic Sans MS" pitchFamily="66" charset="0"/>
            </a:endParaRPr>
          </a:p>
          <a:p>
            <a:r>
              <a:rPr lang="en-GB" b="1" u="sng" dirty="0" smtClean="0">
                <a:latin typeface="Comic Sans MS" pitchFamily="66" charset="0"/>
              </a:rPr>
              <a:t>Refracting telescope (Refractor)</a:t>
            </a:r>
          </a:p>
          <a:p>
            <a:pPr>
              <a:buNone/>
            </a:pPr>
            <a:r>
              <a:rPr lang="en-GB" dirty="0" smtClean="0">
                <a:latin typeface="Comic Sans MS" pitchFamily="66" charset="0"/>
              </a:rPr>
              <a:t>	</a:t>
            </a:r>
            <a:r>
              <a:rPr lang="en-GB" dirty="0" smtClean="0">
                <a:solidFill>
                  <a:srgbClr val="FF0000"/>
                </a:solidFill>
                <a:latin typeface="Comic Sans MS" pitchFamily="66" charset="0"/>
              </a:rPr>
              <a:t>This uses lenses to refract and focus the light.</a:t>
            </a:r>
          </a:p>
          <a:p>
            <a:pPr>
              <a:buNone/>
            </a:pPr>
            <a:endParaRPr lang="en-GB" u="sng" dirty="0">
              <a:solidFill>
                <a:srgbClr val="FF0000"/>
              </a:solidFill>
              <a:latin typeface="Comic Sans MS" pitchFamily="66" charset="0"/>
            </a:endParaRPr>
          </a:p>
        </p:txBody>
      </p:sp>
      <p:pic>
        <p:nvPicPr>
          <p:cNvPr id="4" name="Picture 2"/>
          <p:cNvPicPr>
            <a:picLocks noChangeAspect="1" noChangeArrowheads="1"/>
          </p:cNvPicPr>
          <p:nvPr/>
        </p:nvPicPr>
        <p:blipFill>
          <a:blip r:embed="rId2"/>
          <a:srcRect/>
          <a:stretch>
            <a:fillRect/>
          </a:stretch>
        </p:blipFill>
        <p:spPr bwMode="auto">
          <a:xfrm>
            <a:off x="395536" y="3068960"/>
            <a:ext cx="9321036" cy="2160240"/>
          </a:xfrm>
          <a:prstGeom prst="rect">
            <a:avLst/>
          </a:prstGeom>
          <a:noFill/>
          <a:ln w="9525">
            <a:noFill/>
            <a:miter lim="800000"/>
            <a:headEnd/>
            <a:tailEnd/>
          </a:ln>
        </p:spPr>
      </p:pic>
      <p:sp>
        <p:nvSpPr>
          <p:cNvPr id="5" name="TextBox 4"/>
          <p:cNvSpPr txBox="1"/>
          <p:nvPr/>
        </p:nvSpPr>
        <p:spPr>
          <a:xfrm>
            <a:off x="0" y="3429000"/>
            <a:ext cx="1835696" cy="369332"/>
          </a:xfrm>
          <a:prstGeom prst="rect">
            <a:avLst/>
          </a:prstGeom>
          <a:solidFill>
            <a:schemeClr val="bg1"/>
          </a:solidFill>
        </p:spPr>
        <p:txBody>
          <a:bodyPr wrap="square" rtlCol="0">
            <a:spAutoFit/>
          </a:bodyPr>
          <a:lstStyle/>
          <a:p>
            <a:r>
              <a:rPr lang="en-GB" dirty="0" smtClean="0">
                <a:latin typeface="Comic Sans MS" pitchFamily="66" charset="0"/>
              </a:rPr>
              <a:t>Eyepiece Lens</a:t>
            </a:r>
            <a:endParaRPr lang="en-GB" dirty="0">
              <a:latin typeface="Comic Sans MS" pitchFamily="66" charset="0"/>
            </a:endParaRPr>
          </a:p>
        </p:txBody>
      </p:sp>
      <p:sp>
        <p:nvSpPr>
          <p:cNvPr id="6" name="TextBox 5"/>
          <p:cNvSpPr txBox="1"/>
          <p:nvPr/>
        </p:nvSpPr>
        <p:spPr>
          <a:xfrm>
            <a:off x="5724128" y="5733256"/>
            <a:ext cx="1835696" cy="369332"/>
          </a:xfrm>
          <a:prstGeom prst="rect">
            <a:avLst/>
          </a:prstGeom>
          <a:solidFill>
            <a:schemeClr val="bg1"/>
          </a:solidFill>
        </p:spPr>
        <p:txBody>
          <a:bodyPr wrap="square" rtlCol="0">
            <a:spAutoFit/>
          </a:bodyPr>
          <a:lstStyle/>
          <a:p>
            <a:r>
              <a:rPr lang="en-GB" dirty="0" smtClean="0">
                <a:latin typeface="Comic Sans MS" pitchFamily="66" charset="0"/>
              </a:rPr>
              <a:t>Objective Lens</a:t>
            </a:r>
            <a:endParaRPr lang="en-GB" dirty="0">
              <a:latin typeface="Comic Sans MS" pitchFamily="66" charset="0"/>
            </a:endParaRPr>
          </a:p>
        </p:txBody>
      </p:sp>
      <p:cxnSp>
        <p:nvCxnSpPr>
          <p:cNvPr id="8" name="Straight Arrow Connector 7"/>
          <p:cNvCxnSpPr/>
          <p:nvPr/>
        </p:nvCxnSpPr>
        <p:spPr>
          <a:xfrm rot="16200000" flipV="1">
            <a:off x="6444208" y="5229200"/>
            <a:ext cx="648072"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133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a:t>Refracting telescope</a:t>
            </a:r>
          </a:p>
        </p:txBody>
      </p:sp>
      <p:sp>
        <p:nvSpPr>
          <p:cNvPr id="21507" name="Rectangle 3"/>
          <p:cNvSpPr>
            <a:spLocks noGrp="1" noChangeArrowheads="1"/>
          </p:cNvSpPr>
          <p:nvPr>
            <p:ph type="body" idx="1"/>
          </p:nvPr>
        </p:nvSpPr>
        <p:spPr/>
        <p:txBody>
          <a:bodyPr/>
          <a:lstStyle/>
          <a:p>
            <a:pPr>
              <a:lnSpc>
                <a:spcPct val="90000"/>
              </a:lnSpc>
            </a:pPr>
            <a:r>
              <a:rPr lang="en-GB" altLang="en-US"/>
              <a:t>A refracting telescope works bending light through a lens so that it forms an image. There are a few problems with refracting telescopes:</a:t>
            </a:r>
          </a:p>
          <a:p>
            <a:pPr>
              <a:lnSpc>
                <a:spcPct val="90000"/>
              </a:lnSpc>
            </a:pPr>
            <a:r>
              <a:rPr lang="en-GB" altLang="en-US"/>
              <a:t>some of the light reflects off the lens so the image is very faint</a:t>
            </a:r>
          </a:p>
          <a:p>
            <a:pPr>
              <a:lnSpc>
                <a:spcPct val="90000"/>
              </a:lnSpc>
            </a:pPr>
            <a:r>
              <a:rPr lang="en-GB" altLang="en-US"/>
              <a:t>large lenses are needed to improve the magnification – this can be difficult to do perfectly. </a:t>
            </a:r>
          </a:p>
          <a:p>
            <a:pPr>
              <a:lnSpc>
                <a:spcPct val="90000"/>
              </a:lnSpc>
            </a:pPr>
            <a:endParaRPr lang="en-GB" altLang="en-US"/>
          </a:p>
        </p:txBody>
      </p:sp>
    </p:spTree>
    <p:extLst>
      <p:ext uri="{BB962C8B-B14F-4D97-AF65-F5344CB8AC3E}">
        <p14:creationId xmlns:p14="http://schemas.microsoft.com/office/powerpoint/2010/main" val="2718294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en-US"/>
              <a:t>Reflecting telescope </a:t>
            </a:r>
          </a:p>
        </p:txBody>
      </p:sp>
      <p:sp>
        <p:nvSpPr>
          <p:cNvPr id="22531" name="Rectangle 3"/>
          <p:cNvSpPr>
            <a:spLocks noGrp="1" noChangeArrowheads="1"/>
          </p:cNvSpPr>
          <p:nvPr>
            <p:ph type="body" idx="1"/>
          </p:nvPr>
        </p:nvSpPr>
        <p:spPr/>
        <p:txBody>
          <a:bodyPr/>
          <a:lstStyle/>
          <a:p>
            <a:endParaRPr lang="en-US" altLang="en-US"/>
          </a:p>
        </p:txBody>
      </p:sp>
      <p:pic>
        <p:nvPicPr>
          <p:cNvPr id="22533" name="Picture 5" descr="Reflecting tele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28775"/>
            <a:ext cx="8135938" cy="4679950"/>
          </a:xfrm>
          <a:prstGeom prst="rect">
            <a:avLst/>
          </a:prstGeom>
          <a:solidFill>
            <a:srgbClr val="FFFF00"/>
          </a:solidFill>
        </p:spPr>
      </p:pic>
    </p:spTree>
    <p:extLst>
      <p:ext uri="{BB962C8B-B14F-4D97-AF65-F5344CB8AC3E}">
        <p14:creationId xmlns:p14="http://schemas.microsoft.com/office/powerpoint/2010/main" val="115918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82354"/>
          </a:xfrm>
        </p:spPr>
        <p:txBody>
          <a:bodyPr>
            <a:normAutofit fontScale="90000"/>
          </a:bodyPr>
          <a:lstStyle/>
          <a:p>
            <a:r>
              <a:rPr lang="en-GB" dirty="0" smtClean="0"/>
              <a:t>Find out what the ‘light </a:t>
            </a:r>
            <a:r>
              <a:rPr lang="en-GB" dirty="0"/>
              <a:t>grasp’ of a telescope </a:t>
            </a:r>
            <a:r>
              <a:rPr lang="en-GB" dirty="0" smtClean="0"/>
              <a:t>is and </a:t>
            </a:r>
            <a:r>
              <a:rPr lang="en-GB" dirty="0"/>
              <a:t>how it relates to the telescope’s aperture (diameter of the objective element).</a:t>
            </a:r>
            <a:br>
              <a:rPr lang="en-GB" dirty="0"/>
            </a:br>
            <a:endParaRPr lang="en-GB" dirty="0"/>
          </a:p>
        </p:txBody>
      </p:sp>
      <p:sp>
        <p:nvSpPr>
          <p:cNvPr id="3" name="Content Placeholder 2"/>
          <p:cNvSpPr>
            <a:spLocks noGrp="1"/>
          </p:cNvSpPr>
          <p:nvPr>
            <p:ph idx="1"/>
          </p:nvPr>
        </p:nvSpPr>
        <p:spPr>
          <a:xfrm>
            <a:off x="457200" y="2996952"/>
            <a:ext cx="8229600" cy="3129211"/>
          </a:xfrm>
        </p:spPr>
        <p:txBody>
          <a:bodyPr>
            <a:normAutofit lnSpcReduction="10000"/>
          </a:bodyPr>
          <a:lstStyle/>
          <a:p>
            <a:r>
              <a:rPr lang="en-GB" dirty="0" smtClean="0"/>
              <a:t>Write two questions that could test your fellow pupils knowledge of this concept.</a:t>
            </a:r>
          </a:p>
          <a:p>
            <a:r>
              <a:rPr lang="en-GB" dirty="0" smtClean="0"/>
              <a:t>First question should be a simple statement answer the second should be an explain or describe type question.</a:t>
            </a:r>
          </a:p>
          <a:p>
            <a:r>
              <a:rPr lang="en-GB" dirty="0" smtClean="0"/>
              <a:t>Find someone to try out your questions on.</a:t>
            </a:r>
          </a:p>
          <a:p>
            <a:endParaRPr lang="en-GB" dirty="0"/>
          </a:p>
          <a:p>
            <a:pPr marL="0" indent="0">
              <a:buNone/>
            </a:pPr>
            <a:endParaRPr lang="en-GB" dirty="0"/>
          </a:p>
        </p:txBody>
      </p:sp>
    </p:spTree>
    <p:extLst>
      <p:ext uri="{BB962C8B-B14F-4D97-AF65-F5344CB8AC3E}">
        <p14:creationId xmlns:p14="http://schemas.microsoft.com/office/powerpoint/2010/main" val="1173752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Telescopes</a:t>
            </a:r>
            <a:endParaRPr lang="en-GB" dirty="0">
              <a:latin typeface="Comic Sans MS" pitchFamily="66" charset="0"/>
            </a:endParaRPr>
          </a:p>
        </p:txBody>
      </p:sp>
      <p:sp>
        <p:nvSpPr>
          <p:cNvPr id="3" name="Content Placeholder 2"/>
          <p:cNvSpPr>
            <a:spLocks noGrp="1"/>
          </p:cNvSpPr>
          <p:nvPr>
            <p:ph idx="1"/>
          </p:nvPr>
        </p:nvSpPr>
        <p:spPr>
          <a:xfrm>
            <a:off x="395536" y="1268760"/>
            <a:ext cx="8229600" cy="4525963"/>
          </a:xfrm>
        </p:spPr>
        <p:txBody>
          <a:bodyPr>
            <a:normAutofit/>
          </a:bodyPr>
          <a:lstStyle/>
          <a:p>
            <a:r>
              <a:rPr lang="en-GB" b="1" u="sng" dirty="0" smtClean="0">
                <a:latin typeface="Comic Sans MS" pitchFamily="66" charset="0"/>
              </a:rPr>
              <a:t>Reflecting telescope (Reflector)</a:t>
            </a:r>
          </a:p>
          <a:p>
            <a:pPr>
              <a:buNone/>
            </a:pPr>
            <a:r>
              <a:rPr lang="en-GB" dirty="0">
                <a:latin typeface="Comic Sans MS" pitchFamily="66" charset="0"/>
              </a:rPr>
              <a:t>	</a:t>
            </a:r>
            <a:r>
              <a:rPr lang="en-GB" dirty="0" smtClean="0">
                <a:solidFill>
                  <a:srgbClr val="FF0000"/>
                </a:solidFill>
                <a:latin typeface="Comic Sans MS" pitchFamily="66" charset="0"/>
              </a:rPr>
              <a:t>This uses  curved mirrors to reflect and focus the light.</a:t>
            </a:r>
          </a:p>
          <a:p>
            <a:pPr>
              <a:buNone/>
            </a:pPr>
            <a:endParaRPr lang="en-GB" u="sng" dirty="0">
              <a:solidFill>
                <a:srgbClr val="FF0000"/>
              </a:solidFill>
              <a:latin typeface="Comic Sans MS" pitchFamily="66" charset="0"/>
            </a:endParaRPr>
          </a:p>
        </p:txBody>
      </p:sp>
      <p:pic>
        <p:nvPicPr>
          <p:cNvPr id="16386" name="Picture 2"/>
          <p:cNvPicPr>
            <a:picLocks noChangeAspect="1" noChangeArrowheads="1"/>
          </p:cNvPicPr>
          <p:nvPr/>
        </p:nvPicPr>
        <p:blipFill>
          <a:blip r:embed="rId2"/>
          <a:srcRect/>
          <a:stretch>
            <a:fillRect/>
          </a:stretch>
        </p:blipFill>
        <p:spPr bwMode="auto">
          <a:xfrm>
            <a:off x="1043608" y="2852936"/>
            <a:ext cx="7200800" cy="3591597"/>
          </a:xfrm>
          <a:prstGeom prst="rect">
            <a:avLst/>
          </a:prstGeom>
          <a:noFill/>
          <a:ln w="9525">
            <a:noFill/>
            <a:miter lim="800000"/>
            <a:headEnd/>
            <a:tailEnd/>
          </a:ln>
        </p:spPr>
      </p:pic>
      <p:sp>
        <p:nvSpPr>
          <p:cNvPr id="5" name="TextBox 4"/>
          <p:cNvSpPr txBox="1"/>
          <p:nvPr/>
        </p:nvSpPr>
        <p:spPr>
          <a:xfrm>
            <a:off x="3779912" y="6021288"/>
            <a:ext cx="1835696" cy="369332"/>
          </a:xfrm>
          <a:prstGeom prst="rect">
            <a:avLst/>
          </a:prstGeom>
          <a:solidFill>
            <a:schemeClr val="bg1"/>
          </a:solidFill>
        </p:spPr>
        <p:txBody>
          <a:bodyPr wrap="square" rtlCol="0">
            <a:spAutoFit/>
          </a:bodyPr>
          <a:lstStyle/>
          <a:p>
            <a:r>
              <a:rPr lang="en-GB" dirty="0" smtClean="0">
                <a:latin typeface="Comic Sans MS" pitchFamily="66" charset="0"/>
              </a:rPr>
              <a:t>Eyepiece Lens</a:t>
            </a:r>
            <a:endParaRPr lang="en-GB" dirty="0">
              <a:latin typeface="Comic Sans MS" pitchFamily="66" charset="0"/>
            </a:endParaRPr>
          </a:p>
        </p:txBody>
      </p:sp>
      <p:cxnSp>
        <p:nvCxnSpPr>
          <p:cNvPr id="6" name="Straight Arrow Connector 5"/>
          <p:cNvCxnSpPr/>
          <p:nvPr/>
        </p:nvCxnSpPr>
        <p:spPr>
          <a:xfrm flipV="1">
            <a:off x="5364088" y="6021288"/>
            <a:ext cx="504056"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1331640" y="5517232"/>
            <a:ext cx="648072"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3568" y="5949280"/>
            <a:ext cx="1835696" cy="369332"/>
          </a:xfrm>
          <a:prstGeom prst="rect">
            <a:avLst/>
          </a:prstGeom>
          <a:solidFill>
            <a:schemeClr val="bg1"/>
          </a:solidFill>
        </p:spPr>
        <p:txBody>
          <a:bodyPr wrap="square" rtlCol="0">
            <a:spAutoFit/>
          </a:bodyPr>
          <a:lstStyle/>
          <a:p>
            <a:r>
              <a:rPr lang="en-GB" dirty="0" smtClean="0">
                <a:latin typeface="Comic Sans MS" pitchFamily="66" charset="0"/>
              </a:rPr>
              <a:t>Curved Mirror</a:t>
            </a:r>
            <a:endParaRPr lang="en-GB" dirty="0">
              <a:latin typeface="Comic Sans MS" pitchFamily="66" charset="0"/>
            </a:endParaRPr>
          </a:p>
        </p:txBody>
      </p:sp>
      <p:sp>
        <p:nvSpPr>
          <p:cNvPr id="10" name="TextBox 9"/>
          <p:cNvSpPr txBox="1"/>
          <p:nvPr/>
        </p:nvSpPr>
        <p:spPr>
          <a:xfrm>
            <a:off x="5724128" y="3212976"/>
            <a:ext cx="1835696" cy="369332"/>
          </a:xfrm>
          <a:prstGeom prst="rect">
            <a:avLst/>
          </a:prstGeom>
          <a:solidFill>
            <a:schemeClr val="bg1"/>
          </a:solidFill>
        </p:spPr>
        <p:txBody>
          <a:bodyPr wrap="square" rtlCol="0">
            <a:spAutoFit/>
          </a:bodyPr>
          <a:lstStyle/>
          <a:p>
            <a:r>
              <a:rPr lang="en-GB" dirty="0" smtClean="0">
                <a:latin typeface="Comic Sans MS" pitchFamily="66" charset="0"/>
              </a:rPr>
              <a:t>Plane Mirror</a:t>
            </a:r>
            <a:endParaRPr lang="en-GB" dirty="0">
              <a:latin typeface="Comic Sans MS" pitchFamily="66" charset="0"/>
            </a:endParaRPr>
          </a:p>
        </p:txBody>
      </p:sp>
      <p:cxnSp>
        <p:nvCxnSpPr>
          <p:cNvPr id="11" name="Straight Arrow Connector 10"/>
          <p:cNvCxnSpPr/>
          <p:nvPr/>
        </p:nvCxnSpPr>
        <p:spPr>
          <a:xfrm rot="5400000">
            <a:off x="5940152" y="4077072"/>
            <a:ext cx="864096" cy="144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074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tLang="en-US"/>
              <a:t>A reflecting mirror.</a:t>
            </a:r>
          </a:p>
        </p:txBody>
      </p:sp>
      <p:sp>
        <p:nvSpPr>
          <p:cNvPr id="23555" name="Rectangle 3"/>
          <p:cNvSpPr>
            <a:spLocks noGrp="1" noChangeArrowheads="1"/>
          </p:cNvSpPr>
          <p:nvPr>
            <p:ph type="body" idx="1"/>
          </p:nvPr>
        </p:nvSpPr>
        <p:spPr/>
        <p:txBody>
          <a:bodyPr/>
          <a:lstStyle/>
          <a:p>
            <a:r>
              <a:rPr lang="en-GB" altLang="en-US"/>
              <a:t>How it works……</a:t>
            </a:r>
          </a:p>
        </p:txBody>
      </p:sp>
      <p:sp>
        <p:nvSpPr>
          <p:cNvPr id="23556" name="Rectangle 4"/>
          <p:cNvSpPr>
            <a:spLocks noChangeArrowheads="1"/>
          </p:cNvSpPr>
          <p:nvPr/>
        </p:nvSpPr>
        <p:spPr bwMode="auto">
          <a:xfrm>
            <a:off x="1042988" y="2190750"/>
            <a:ext cx="5616575" cy="33877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en-US" sz="3600"/>
              <a:t>In a reflecting telescope</a:t>
            </a:r>
          </a:p>
          <a:p>
            <a:r>
              <a:rPr lang="en-GB" altLang="en-US" sz="3600"/>
              <a:t>the image is formed by      reflection from a curved mirror. </a:t>
            </a:r>
          </a:p>
          <a:p>
            <a:r>
              <a:rPr lang="en-GB" altLang="en-US" sz="3600"/>
              <a:t>It is then magnified by a secondary mirror. </a:t>
            </a:r>
          </a:p>
        </p:txBody>
      </p:sp>
    </p:spTree>
    <p:extLst>
      <p:ext uri="{BB962C8B-B14F-4D97-AF65-F5344CB8AC3E}">
        <p14:creationId xmlns:p14="http://schemas.microsoft.com/office/powerpoint/2010/main" val="22413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736x/93/db/04/93db04eed67a08792827cb7f09137f36--tea-british-british-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8" y="-542926"/>
            <a:ext cx="9172398" cy="7400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accent1">
              <a:alpha val="88000"/>
            </a:schemeClr>
          </a:solidFill>
        </p:spPr>
        <p:txBody>
          <a:bodyPr/>
          <a:lstStyle/>
          <a:p>
            <a:r>
              <a:rPr lang="en-GB" b="1" dirty="0" smtClean="0">
                <a:solidFill>
                  <a:srgbClr val="FFFF00"/>
                </a:solidFill>
                <a:effectLst>
                  <a:outerShdw blurRad="38100" dist="38100" dir="2700000" algn="tl">
                    <a:srgbClr val="000000">
                      <a:alpha val="43137"/>
                    </a:srgbClr>
                  </a:outerShdw>
                </a:effectLst>
              </a:rPr>
              <a:t>Types of telescope</a:t>
            </a:r>
            <a:endParaRPr lang="en-GB"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solidFill>
            <a:schemeClr val="accent1">
              <a:lumMod val="40000"/>
              <a:lumOff val="60000"/>
              <a:alpha val="85000"/>
            </a:schemeClr>
          </a:solidFill>
        </p:spPr>
        <p:txBody>
          <a:bodyPr>
            <a:normAutofit lnSpcReduction="10000"/>
          </a:bodyPr>
          <a:lstStyle/>
          <a:p>
            <a:endParaRPr lang="en-GB" b="1" dirty="0">
              <a:solidFill>
                <a:srgbClr val="FFFF00"/>
              </a:solidFill>
              <a:effectLst>
                <a:outerShdw blurRad="38100" dist="38100" dir="2700000" algn="tl">
                  <a:srgbClr val="000000">
                    <a:alpha val="43137"/>
                  </a:srgbClr>
                </a:outerShdw>
              </a:effectLst>
            </a:endParaRPr>
          </a:p>
          <a:p>
            <a:r>
              <a:rPr lang="en-GB" b="1" dirty="0">
                <a:solidFill>
                  <a:srgbClr val="FFFF00"/>
                </a:solidFill>
                <a:effectLst>
                  <a:outerShdw blurRad="38100" dist="38100" dir="2700000" algn="tl">
                    <a:srgbClr val="000000">
                      <a:alpha val="43137"/>
                    </a:srgbClr>
                  </a:outerShdw>
                </a:effectLst>
              </a:rPr>
              <a:t>Biscuit Task: Find out more about refracting and reflecting telescopes. Make a table to compare the advantages and disadvantages of both</a:t>
            </a:r>
            <a:r>
              <a:rPr lang="en-GB" b="1" dirty="0" smtClean="0">
                <a:solidFill>
                  <a:srgbClr val="FFFF00"/>
                </a:solidFill>
                <a:effectLst>
                  <a:outerShdw blurRad="38100" dist="38100" dir="2700000" algn="tl">
                    <a:srgbClr val="000000">
                      <a:alpha val="43137"/>
                    </a:srgbClr>
                  </a:outerShdw>
                </a:effectLst>
              </a:rPr>
              <a:t>.</a:t>
            </a:r>
          </a:p>
          <a:p>
            <a:endParaRPr lang="en-GB" b="1" dirty="0">
              <a:solidFill>
                <a:srgbClr val="FFFF00"/>
              </a:solidFill>
              <a:effectLst>
                <a:outerShdw blurRad="38100" dist="38100" dir="2700000" algn="tl">
                  <a:srgbClr val="000000">
                    <a:alpha val="43137"/>
                  </a:srgbClr>
                </a:outerShdw>
              </a:effectLst>
            </a:endParaRPr>
          </a:p>
          <a:p>
            <a:r>
              <a:rPr lang="en-GB" b="1" dirty="0" smtClean="0">
                <a:solidFill>
                  <a:srgbClr val="FFFF00"/>
                </a:solidFill>
                <a:effectLst>
                  <a:outerShdw blurRad="38100" dist="38100" dir="2700000" algn="tl">
                    <a:srgbClr val="000000">
                      <a:alpha val="43137"/>
                    </a:srgbClr>
                  </a:outerShdw>
                </a:effectLst>
              </a:rPr>
              <a:t>Draw or find a good picture of each type of telescope with the main components labelled and their functions described.</a:t>
            </a:r>
            <a:endParaRPr lang="en-GB"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548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en-US"/>
              <a:t>The first telescopes</a:t>
            </a:r>
          </a:p>
        </p:txBody>
      </p:sp>
      <p:sp>
        <p:nvSpPr>
          <p:cNvPr id="15363" name="Rectangle 3"/>
          <p:cNvSpPr>
            <a:spLocks noGrp="1" noChangeArrowheads="1"/>
          </p:cNvSpPr>
          <p:nvPr>
            <p:ph type="body" idx="1"/>
          </p:nvPr>
        </p:nvSpPr>
        <p:spPr>
          <a:solidFill>
            <a:schemeClr val="accent1"/>
          </a:solidFill>
        </p:spPr>
        <p:txBody>
          <a:bodyPr/>
          <a:lstStyle/>
          <a:p>
            <a:r>
              <a:rPr lang="en-GB" altLang="en-US"/>
              <a:t>The first known practical telescopes were invented in the </a:t>
            </a:r>
            <a:r>
              <a:rPr lang="en-GB" altLang="en-US">
                <a:hlinkClick r:id="rId2" tooltip="Netherlands"/>
              </a:rPr>
              <a:t>Netherlands</a:t>
            </a:r>
            <a:r>
              <a:rPr lang="en-GB" altLang="en-US"/>
              <a:t> at the beginning of the 17th century, using glass lenses. They found use in terrestrial applications and astronomy.</a:t>
            </a:r>
          </a:p>
          <a:p>
            <a:endParaRPr lang="en-GB" altLang="en-US"/>
          </a:p>
        </p:txBody>
      </p:sp>
      <p:pic>
        <p:nvPicPr>
          <p:cNvPr id="15364" name="Picture 4" descr="220px-Refractor_Cincinnati_observa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149725"/>
            <a:ext cx="8208963" cy="251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134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736x/93/db/04/93db04eed67a08792827cb7f09137f36--tea-british-british-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8" y="-542926"/>
            <a:ext cx="9172398" cy="7400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accent1">
              <a:alpha val="88000"/>
            </a:schemeClr>
          </a:solidFill>
        </p:spPr>
        <p:txBody>
          <a:bodyPr/>
          <a:lstStyle/>
          <a:p>
            <a:r>
              <a:rPr lang="en-GB" dirty="0" smtClean="0"/>
              <a:t>Limitations of the human eye</a:t>
            </a:r>
            <a:endParaRPr lang="en-GB" dirty="0"/>
          </a:p>
        </p:txBody>
      </p:sp>
      <p:sp>
        <p:nvSpPr>
          <p:cNvPr id="3" name="Content Placeholder 2"/>
          <p:cNvSpPr>
            <a:spLocks noGrp="1"/>
          </p:cNvSpPr>
          <p:nvPr>
            <p:ph idx="1"/>
          </p:nvPr>
        </p:nvSpPr>
        <p:spPr>
          <a:solidFill>
            <a:schemeClr val="accent1">
              <a:lumMod val="40000"/>
              <a:lumOff val="60000"/>
              <a:alpha val="85000"/>
            </a:schemeClr>
          </a:solidFill>
        </p:spPr>
        <p:txBody>
          <a:bodyPr/>
          <a:lstStyle/>
          <a:p>
            <a:endParaRPr lang="en-GB" dirty="0"/>
          </a:p>
          <a:p>
            <a:r>
              <a:rPr lang="en-GB" dirty="0" smtClean="0"/>
              <a:t>Find out the reasons for using telescopes and why it is connected to the limitations of human eye sight.</a:t>
            </a:r>
            <a:endParaRPr lang="en-GB" dirty="0"/>
          </a:p>
        </p:txBody>
      </p:sp>
    </p:spTree>
    <p:extLst>
      <p:ext uri="{BB962C8B-B14F-4D97-AF65-F5344CB8AC3E}">
        <p14:creationId xmlns:p14="http://schemas.microsoft.com/office/powerpoint/2010/main" val="531281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solidFill>
            <a:schemeClr val="folHlink"/>
          </a:solidFill>
        </p:spPr>
        <p:txBody>
          <a:bodyPr/>
          <a:lstStyle/>
          <a:p>
            <a:r>
              <a:rPr lang="en-GB" altLang="en-US"/>
              <a:t>Optical telescopes</a:t>
            </a:r>
          </a:p>
        </p:txBody>
      </p:sp>
      <p:sp>
        <p:nvSpPr>
          <p:cNvPr id="3077" name="Rectangle 5"/>
          <p:cNvSpPr>
            <a:spLocks noGrp="1" noChangeArrowheads="1"/>
          </p:cNvSpPr>
          <p:nvPr>
            <p:ph type="body" sz="half" idx="3"/>
          </p:nvPr>
        </p:nvSpPr>
        <p:spPr>
          <a:xfrm>
            <a:off x="4648200" y="1268413"/>
            <a:ext cx="4038600" cy="5113337"/>
          </a:xfrm>
          <a:solidFill>
            <a:schemeClr val="accent1"/>
          </a:solidFill>
        </p:spPr>
        <p:txBody>
          <a:bodyPr/>
          <a:lstStyle/>
          <a:p>
            <a:pPr>
              <a:lnSpc>
                <a:spcPct val="90000"/>
              </a:lnSpc>
              <a:buFontTx/>
              <a:buNone/>
            </a:pPr>
            <a:endParaRPr lang="en-GB" altLang="en-US" sz="2000" b="1"/>
          </a:p>
          <a:p>
            <a:pPr>
              <a:lnSpc>
                <a:spcPct val="90000"/>
              </a:lnSpc>
            </a:pPr>
            <a:r>
              <a:rPr lang="en-GB" altLang="en-US" sz="2000"/>
              <a:t>Optical telescopes observe visible light from space. Small ones allow amateurs to view the night sky relatively cheaply but there are very large optical telescopes sited around the world for professional astronomers to use.</a:t>
            </a:r>
          </a:p>
          <a:p>
            <a:pPr>
              <a:lnSpc>
                <a:spcPct val="90000"/>
              </a:lnSpc>
              <a:buFontTx/>
              <a:buNone/>
            </a:pPr>
            <a:endParaRPr lang="en-GB" altLang="en-US" sz="2000"/>
          </a:p>
          <a:p>
            <a:pPr>
              <a:lnSpc>
                <a:spcPct val="90000"/>
              </a:lnSpc>
              <a:buFontTx/>
              <a:buNone/>
            </a:pPr>
            <a:endParaRPr lang="en-GB" altLang="en-US" sz="2000"/>
          </a:p>
          <a:p>
            <a:pPr>
              <a:lnSpc>
                <a:spcPct val="90000"/>
              </a:lnSpc>
            </a:pPr>
            <a:r>
              <a:rPr lang="en-GB" altLang="en-US" sz="2000"/>
              <a:t>Optical telescopes on the ground can only be used at night and they cannot be used if the weather is poor or cloudy. </a:t>
            </a:r>
          </a:p>
          <a:p>
            <a:pPr>
              <a:lnSpc>
                <a:spcPct val="90000"/>
              </a:lnSpc>
            </a:pPr>
            <a:endParaRPr lang="en-GB" altLang="en-US" sz="2000"/>
          </a:p>
        </p:txBody>
      </p:sp>
      <p:sp>
        <p:nvSpPr>
          <p:cNvPr id="3080" name="AutoShape 8" descr="2Q=="/>
          <p:cNvSpPr>
            <a:spLocks noChangeAspect="1" noChangeArrowheads="1"/>
          </p:cNvSpPr>
          <p:nvPr/>
        </p:nvSpPr>
        <p:spPr bwMode="auto">
          <a:xfrm>
            <a:off x="155575" y="46038"/>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082" name="AutoShape 10" descr="2Q=="/>
          <p:cNvSpPr>
            <a:spLocks noChangeAspect="1" noChangeArrowheads="1"/>
          </p:cNvSpPr>
          <p:nvPr/>
        </p:nvSpPr>
        <p:spPr bwMode="auto">
          <a:xfrm>
            <a:off x="155575" y="46038"/>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086" name="AutoShape 14" descr="2Q=="/>
          <p:cNvSpPr>
            <a:spLocks noChangeAspect="1" noChangeArrowheads="1"/>
          </p:cNvSpPr>
          <p:nvPr/>
        </p:nvSpPr>
        <p:spPr bwMode="auto">
          <a:xfrm>
            <a:off x="155575" y="46038"/>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088" name="AutoShape 16" descr="Z"/>
          <p:cNvSpPr>
            <a:spLocks noChangeAspect="1" noChangeArrowheads="1"/>
          </p:cNvSpPr>
          <p:nvPr/>
        </p:nvSpPr>
        <p:spPr bwMode="auto">
          <a:xfrm>
            <a:off x="155575" y="46038"/>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090" name="AutoShape 18" descr="Z"/>
          <p:cNvSpPr>
            <a:spLocks noChangeAspect="1" noChangeArrowheads="1"/>
          </p:cNvSpPr>
          <p:nvPr/>
        </p:nvSpPr>
        <p:spPr bwMode="auto">
          <a:xfrm>
            <a:off x="3519488" y="2343150"/>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pic>
        <p:nvPicPr>
          <p:cNvPr id="3091" name="Picture 19" descr="optical telescop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23988" y="1606550"/>
            <a:ext cx="2105025" cy="2171700"/>
          </a:xfrm>
          <a:solidFill>
            <a:schemeClr val="folHlink"/>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92" name="Picture 20" descr="large optical telescop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343025" y="4022725"/>
            <a:ext cx="2266950" cy="201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1884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GB" altLang="en-US"/>
              <a:t>Radio telescopes</a:t>
            </a:r>
          </a:p>
        </p:txBody>
      </p:sp>
      <p:sp>
        <p:nvSpPr>
          <p:cNvPr id="5125" name="Rectangle 5"/>
          <p:cNvSpPr>
            <a:spLocks noGrp="1" noChangeArrowheads="1"/>
          </p:cNvSpPr>
          <p:nvPr>
            <p:ph type="body" sz="half" idx="1"/>
          </p:nvPr>
        </p:nvSpPr>
        <p:spPr/>
        <p:txBody>
          <a:bodyPr/>
          <a:lstStyle/>
          <a:p>
            <a:pPr>
              <a:lnSpc>
                <a:spcPct val="90000"/>
              </a:lnSpc>
            </a:pPr>
            <a:r>
              <a:rPr lang="en-GB" altLang="en-US" sz="2000"/>
              <a:t>Radio telescopes detect radio waves coming from space. Although they are usually very large and expensive, these telescopes have an advantage over optical telescopes.</a:t>
            </a:r>
          </a:p>
          <a:p>
            <a:pPr>
              <a:lnSpc>
                <a:spcPct val="90000"/>
              </a:lnSpc>
              <a:buFontTx/>
              <a:buNone/>
            </a:pPr>
            <a:r>
              <a:rPr lang="en-GB" altLang="en-US" sz="2000"/>
              <a:t> </a:t>
            </a:r>
          </a:p>
          <a:p>
            <a:pPr>
              <a:lnSpc>
                <a:spcPct val="90000"/>
              </a:lnSpc>
            </a:pPr>
            <a:r>
              <a:rPr lang="en-GB" altLang="en-US" sz="2000"/>
              <a:t>They can be used in bad weather because the radio waves are not blocked by clouds as they pass through the atmosphere. Radio telescopes can also be used in the daytime as well as at night.</a:t>
            </a:r>
          </a:p>
        </p:txBody>
      </p:sp>
      <p:sp>
        <p:nvSpPr>
          <p:cNvPr id="5126" name="Rectangle 6"/>
          <p:cNvSpPr>
            <a:spLocks noGrp="1" noChangeArrowheads="1"/>
          </p:cNvSpPr>
          <p:nvPr>
            <p:ph type="body" sz="half" idx="2"/>
          </p:nvPr>
        </p:nvSpPr>
        <p:spPr/>
        <p:txBody>
          <a:bodyPr/>
          <a:lstStyle/>
          <a:p>
            <a:pPr>
              <a:lnSpc>
                <a:spcPct val="90000"/>
              </a:lnSpc>
            </a:pPr>
            <a:endParaRPr lang="en-US" altLang="en-US" sz="2000"/>
          </a:p>
        </p:txBody>
      </p:sp>
      <p:sp>
        <p:nvSpPr>
          <p:cNvPr id="5128" name="AutoShape 8" descr="9k="/>
          <p:cNvSpPr>
            <a:spLocks noChangeAspect="1" noChangeArrowheads="1"/>
          </p:cNvSpPr>
          <p:nvPr/>
        </p:nvSpPr>
        <p:spPr bwMode="auto">
          <a:xfrm>
            <a:off x="155575" y="46038"/>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pic>
        <p:nvPicPr>
          <p:cNvPr id="5129" name="Picture 9" descr="radiotelesco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28775"/>
            <a:ext cx="4176713"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744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GB" altLang="en-US"/>
              <a:t>Earth Orbiting telescopes </a:t>
            </a:r>
          </a:p>
        </p:txBody>
      </p:sp>
      <p:sp>
        <p:nvSpPr>
          <p:cNvPr id="6149" name="Rectangle 5"/>
          <p:cNvSpPr>
            <a:spLocks noGrp="1" noChangeArrowheads="1"/>
          </p:cNvSpPr>
          <p:nvPr>
            <p:ph type="body" sz="half" idx="1"/>
          </p:nvPr>
        </p:nvSpPr>
        <p:spPr/>
        <p:txBody>
          <a:bodyPr/>
          <a:lstStyle/>
          <a:p>
            <a:r>
              <a:rPr lang="en-GB" altLang="en-US" sz="2400"/>
              <a:t>Objects in the universe emit other electromagnetic radiation such as infrared, X-rays and gamma rays. </a:t>
            </a:r>
          </a:p>
          <a:p>
            <a:r>
              <a:rPr lang="en-GB" altLang="en-US" sz="2400"/>
              <a:t>These are all blocked by the Earth's atmosphere, but can be detected by telescopes placed in orbit round the Earth. </a:t>
            </a:r>
          </a:p>
        </p:txBody>
      </p:sp>
      <p:sp>
        <p:nvSpPr>
          <p:cNvPr id="6150" name="Rectangle 6"/>
          <p:cNvSpPr>
            <a:spLocks noGrp="1" noChangeArrowheads="1"/>
          </p:cNvSpPr>
          <p:nvPr>
            <p:ph type="body" sz="half" idx="2"/>
          </p:nvPr>
        </p:nvSpPr>
        <p:spPr/>
        <p:txBody>
          <a:bodyPr/>
          <a:lstStyle/>
          <a:p>
            <a:endParaRPr lang="en-US" altLang="en-US" sz="2400"/>
          </a:p>
        </p:txBody>
      </p:sp>
      <p:pic>
        <p:nvPicPr>
          <p:cNvPr id="6151" name="Picture 7" descr="satellite telesco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628775"/>
            <a:ext cx="4032250" cy="446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057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en-GB" altLang="en-US"/>
              <a:t>Space telescopes</a:t>
            </a:r>
          </a:p>
        </p:txBody>
      </p:sp>
      <p:sp>
        <p:nvSpPr>
          <p:cNvPr id="9221" name="Rectangle 5"/>
          <p:cNvSpPr>
            <a:spLocks noGrp="1" noChangeArrowheads="1"/>
          </p:cNvSpPr>
          <p:nvPr>
            <p:ph type="body" sz="half" idx="1"/>
          </p:nvPr>
        </p:nvSpPr>
        <p:spPr/>
        <p:txBody>
          <a:bodyPr/>
          <a:lstStyle/>
          <a:p>
            <a:r>
              <a:rPr lang="en-GB" altLang="en-US" sz="2400"/>
              <a:t>Telescopes in space can observe the whole sky and they can operate both night and day. However, they are difficult and expensive to launch and maintain. If anything goes wrong, only astronauts can fix them. </a:t>
            </a:r>
          </a:p>
        </p:txBody>
      </p:sp>
      <p:sp>
        <p:nvSpPr>
          <p:cNvPr id="9222" name="Rectangle 6"/>
          <p:cNvSpPr>
            <a:spLocks noGrp="1" noChangeArrowheads="1"/>
          </p:cNvSpPr>
          <p:nvPr>
            <p:ph type="body" sz="half" idx="2"/>
          </p:nvPr>
        </p:nvSpPr>
        <p:spPr/>
        <p:txBody>
          <a:bodyPr/>
          <a:lstStyle/>
          <a:p>
            <a:endParaRPr lang="en-US" altLang="en-US" sz="2400"/>
          </a:p>
        </p:txBody>
      </p:sp>
      <p:pic>
        <p:nvPicPr>
          <p:cNvPr id="9223" name="Picture 7" descr="space telesco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628775"/>
            <a:ext cx="4032250" cy="446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526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task:</a:t>
            </a:r>
            <a:endParaRPr lang="en-GB" dirty="0"/>
          </a:p>
        </p:txBody>
      </p:sp>
      <p:sp>
        <p:nvSpPr>
          <p:cNvPr id="3" name="Content Placeholder 2"/>
          <p:cNvSpPr>
            <a:spLocks noGrp="1"/>
          </p:cNvSpPr>
          <p:nvPr>
            <p:ph idx="1"/>
          </p:nvPr>
        </p:nvSpPr>
        <p:spPr/>
        <p:txBody>
          <a:bodyPr>
            <a:normAutofit fontScale="92500" lnSpcReduction="10000"/>
          </a:bodyPr>
          <a:lstStyle/>
          <a:p>
            <a:endParaRPr lang="en-GB" dirty="0"/>
          </a:p>
          <a:p>
            <a:r>
              <a:rPr lang="en-GB" dirty="0" smtClean="0"/>
              <a:t>Research the </a:t>
            </a:r>
            <a:r>
              <a:rPr lang="en-GB" dirty="0"/>
              <a:t>optical elements of refracting </a:t>
            </a:r>
            <a:r>
              <a:rPr lang="en-GB" dirty="0" smtClean="0"/>
              <a:t>and reflecting </a:t>
            </a:r>
            <a:r>
              <a:rPr lang="en-GB" dirty="0"/>
              <a:t>telescopes in further detail, and study </a:t>
            </a:r>
            <a:r>
              <a:rPr lang="en-GB" dirty="0" smtClean="0"/>
              <a:t>the basic </a:t>
            </a:r>
            <a:r>
              <a:rPr lang="en-GB" dirty="0"/>
              <a:t>designs of:</a:t>
            </a:r>
          </a:p>
          <a:p>
            <a:endParaRPr lang="en-GB" dirty="0"/>
          </a:p>
          <a:p>
            <a:r>
              <a:rPr lang="en-GB" dirty="0" err="1" smtClean="0"/>
              <a:t>Keplerian</a:t>
            </a:r>
            <a:r>
              <a:rPr lang="en-GB" dirty="0" smtClean="0"/>
              <a:t> </a:t>
            </a:r>
            <a:r>
              <a:rPr lang="en-GB" dirty="0"/>
              <a:t>refracting telescope</a:t>
            </a:r>
          </a:p>
          <a:p>
            <a:r>
              <a:rPr lang="en-GB" dirty="0" smtClean="0"/>
              <a:t>Galilean </a:t>
            </a:r>
            <a:r>
              <a:rPr lang="en-GB" dirty="0"/>
              <a:t>refracting telescope</a:t>
            </a:r>
          </a:p>
          <a:p>
            <a:r>
              <a:rPr lang="en-GB" dirty="0" smtClean="0"/>
              <a:t>Newtonian </a:t>
            </a:r>
            <a:r>
              <a:rPr lang="en-GB" dirty="0"/>
              <a:t>reflecting telescope</a:t>
            </a:r>
          </a:p>
          <a:p>
            <a:r>
              <a:rPr lang="en-GB" dirty="0" err="1" smtClean="0"/>
              <a:t>Cassegrain</a:t>
            </a:r>
            <a:r>
              <a:rPr lang="en-GB" dirty="0" smtClean="0"/>
              <a:t> </a:t>
            </a:r>
            <a:r>
              <a:rPr lang="en-GB" dirty="0"/>
              <a:t>reflecting telescope</a:t>
            </a:r>
            <a:r>
              <a:rPr lang="en-GB" dirty="0" smtClean="0"/>
              <a:t>.</a:t>
            </a:r>
            <a:endParaRPr lang="en-GB" dirty="0"/>
          </a:p>
          <a:p>
            <a:endParaRPr lang="en-GB" dirty="0"/>
          </a:p>
        </p:txBody>
      </p:sp>
    </p:spTree>
    <p:extLst>
      <p:ext uri="{BB962C8B-B14F-4D97-AF65-F5344CB8AC3E}">
        <p14:creationId xmlns:p14="http://schemas.microsoft.com/office/powerpoint/2010/main" val="351009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FoV</a:t>
            </a:r>
            <a:r>
              <a:rPr lang="en-GB" dirty="0" smtClean="0"/>
              <a:t> and Resolution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What is </a:t>
            </a:r>
            <a:r>
              <a:rPr lang="en-GB" dirty="0"/>
              <a:t>the field of view of a telescope, </a:t>
            </a:r>
            <a:r>
              <a:rPr lang="en-GB" dirty="0" smtClean="0"/>
              <a:t>why is it measured </a:t>
            </a:r>
            <a:r>
              <a:rPr lang="en-GB" dirty="0"/>
              <a:t>in degrees or </a:t>
            </a:r>
            <a:r>
              <a:rPr lang="en-GB" dirty="0" err="1" smtClean="0"/>
              <a:t>arcmin</a:t>
            </a:r>
            <a:r>
              <a:rPr lang="en-GB" dirty="0" smtClean="0"/>
              <a:t>?</a:t>
            </a:r>
            <a:endParaRPr lang="en-GB" dirty="0"/>
          </a:p>
          <a:p>
            <a:endParaRPr lang="en-GB" dirty="0"/>
          </a:p>
          <a:p>
            <a:r>
              <a:rPr lang="en-GB" dirty="0" smtClean="0"/>
              <a:t>Find out about the </a:t>
            </a:r>
            <a:r>
              <a:rPr lang="en-GB" dirty="0"/>
              <a:t>resolution of a telescope </a:t>
            </a:r>
            <a:r>
              <a:rPr lang="en-GB" dirty="0" smtClean="0"/>
              <a:t>including why it is:</a:t>
            </a:r>
            <a:endParaRPr lang="en-GB" dirty="0"/>
          </a:p>
          <a:p>
            <a:endParaRPr lang="en-GB" dirty="0"/>
          </a:p>
          <a:p>
            <a:r>
              <a:rPr lang="en-GB" dirty="0"/>
              <a:t>proportional to the diameter of the objective element</a:t>
            </a:r>
          </a:p>
          <a:p>
            <a:r>
              <a:rPr lang="en-GB" dirty="0"/>
              <a:t>reduced by observing at a longer wavelength(IR and radio).</a:t>
            </a:r>
          </a:p>
          <a:p>
            <a:endParaRPr lang="en-GB" dirty="0"/>
          </a:p>
        </p:txBody>
      </p:sp>
      <p:pic>
        <p:nvPicPr>
          <p:cNvPr id="2050" name="Picture 2" descr="https://i.imgur.com/MU1Pez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36" y="1417638"/>
            <a:ext cx="8864127"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0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79512" y="255368"/>
            <a:ext cx="8874282" cy="6133778"/>
          </a:xfrm>
          <a:prstGeom prst="rect">
            <a:avLst/>
          </a:prstGeom>
        </p:spPr>
      </p:pic>
    </p:spTree>
    <p:extLst>
      <p:ext uri="{BB962C8B-B14F-4D97-AF65-F5344CB8AC3E}">
        <p14:creationId xmlns:p14="http://schemas.microsoft.com/office/powerpoint/2010/main" val="2240185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7504" y="116632"/>
            <a:ext cx="8939190" cy="6336704"/>
          </a:xfrm>
          <a:prstGeom prst="rect">
            <a:avLst/>
          </a:prstGeom>
        </p:spPr>
      </p:pic>
    </p:spTree>
    <p:extLst>
      <p:ext uri="{BB962C8B-B14F-4D97-AF65-F5344CB8AC3E}">
        <p14:creationId xmlns:p14="http://schemas.microsoft.com/office/powerpoint/2010/main" val="38935820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79512" y="44624"/>
            <a:ext cx="8872934" cy="6192688"/>
          </a:xfrm>
          <a:prstGeom prst="rect">
            <a:avLst/>
          </a:prstGeom>
        </p:spPr>
      </p:pic>
    </p:spTree>
    <p:extLst>
      <p:ext uri="{BB962C8B-B14F-4D97-AF65-F5344CB8AC3E}">
        <p14:creationId xmlns:p14="http://schemas.microsoft.com/office/powerpoint/2010/main" val="3401269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51520" y="262792"/>
            <a:ext cx="8763722" cy="6266378"/>
          </a:xfrm>
          <a:prstGeom prst="rect">
            <a:avLst/>
          </a:prstGeom>
        </p:spPr>
      </p:pic>
    </p:spTree>
    <p:extLst>
      <p:ext uri="{BB962C8B-B14F-4D97-AF65-F5344CB8AC3E}">
        <p14:creationId xmlns:p14="http://schemas.microsoft.com/office/powerpoint/2010/main" val="1922297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1558" y="188640"/>
            <a:ext cx="8780883" cy="6060046"/>
          </a:xfrm>
          <a:prstGeom prst="rect">
            <a:avLst/>
          </a:prstGeom>
        </p:spPr>
      </p:pic>
    </p:spTree>
    <p:extLst>
      <p:ext uri="{BB962C8B-B14F-4D97-AF65-F5344CB8AC3E}">
        <p14:creationId xmlns:p14="http://schemas.microsoft.com/office/powerpoint/2010/main" val="1750609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333375"/>
            <a:ext cx="7772400" cy="1150938"/>
          </a:xfrm>
        </p:spPr>
        <p:txBody>
          <a:bodyPr anchor="ctr"/>
          <a:lstStyle/>
          <a:p>
            <a:r>
              <a:rPr lang="en-GB" altLang="en-US" sz="4400"/>
              <a:t>Telescopes</a:t>
            </a:r>
          </a:p>
        </p:txBody>
      </p:sp>
      <p:sp>
        <p:nvSpPr>
          <p:cNvPr id="12291" name="Rectangle 3"/>
          <p:cNvSpPr>
            <a:spLocks noGrp="1" noChangeArrowheads="1"/>
          </p:cNvSpPr>
          <p:nvPr>
            <p:ph type="subTitle" idx="1"/>
          </p:nvPr>
        </p:nvSpPr>
        <p:spPr>
          <a:xfrm>
            <a:off x="179388" y="1628775"/>
            <a:ext cx="7993062" cy="2087563"/>
          </a:xfrm>
          <a:solidFill>
            <a:srgbClr val="FFFF00"/>
          </a:solidFill>
        </p:spPr>
        <p:txBody>
          <a:bodyPr/>
          <a:lstStyle/>
          <a:p>
            <a:pPr>
              <a:lnSpc>
                <a:spcPct val="80000"/>
              </a:lnSpc>
            </a:pPr>
            <a:r>
              <a:rPr lang="en-GB" altLang="en-US" sz="2800"/>
              <a:t>WALT: To understand advantages and disadvantages of using different types of telescope on Earth and in space. </a:t>
            </a:r>
          </a:p>
          <a:p>
            <a:pPr>
              <a:lnSpc>
                <a:spcPct val="80000"/>
              </a:lnSpc>
            </a:pPr>
            <a:r>
              <a:rPr lang="en-GB" altLang="en-US" sz="2800"/>
              <a:t>To know why scientists make observations and deductions about the universe.</a:t>
            </a:r>
          </a:p>
        </p:txBody>
      </p:sp>
      <p:sp>
        <p:nvSpPr>
          <p:cNvPr id="12292" name="Text Box 4"/>
          <p:cNvSpPr txBox="1">
            <a:spLocks noChangeArrowheads="1"/>
          </p:cNvSpPr>
          <p:nvPr/>
        </p:nvSpPr>
        <p:spPr bwMode="auto">
          <a:xfrm>
            <a:off x="323850" y="3933825"/>
            <a:ext cx="7993063" cy="3667125"/>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WILF: </a:t>
            </a:r>
          </a:p>
          <a:p>
            <a:pPr>
              <a:spcBef>
                <a:spcPct val="50000"/>
              </a:spcBef>
            </a:pPr>
            <a:r>
              <a:rPr lang="en-GB" altLang="en-US"/>
              <a:t>Name four different types of telescope and describe how they can be used. (Grade C)</a:t>
            </a:r>
          </a:p>
          <a:p>
            <a:pPr>
              <a:spcBef>
                <a:spcPct val="50000"/>
              </a:spcBef>
            </a:pPr>
            <a:r>
              <a:rPr lang="en-GB" altLang="en-US"/>
              <a:t>To compare the advantages and disadvantages of using each type of telescope. (B)</a:t>
            </a:r>
          </a:p>
          <a:p>
            <a:pPr>
              <a:spcBef>
                <a:spcPct val="50000"/>
              </a:spcBef>
            </a:pPr>
            <a:r>
              <a:rPr lang="en-GB" altLang="en-US"/>
              <a:t>To explain in detail how telescopes use </a:t>
            </a:r>
            <a:r>
              <a:rPr lang="en-GB" altLang="en-US">
                <a:hlinkClick r:id="rId2" tooltip="Electromagnetic radiation"/>
              </a:rPr>
              <a:t>electromagnetic radiation</a:t>
            </a:r>
            <a:r>
              <a:rPr lang="en-GB" altLang="en-US"/>
              <a:t> including X-rays, infrared, gamma waves, visible light etc. (A/A*)</a:t>
            </a:r>
          </a:p>
          <a:p>
            <a:pPr>
              <a:spcBef>
                <a:spcPct val="50000"/>
              </a:spcBef>
            </a:pPr>
            <a:endParaRPr lang="en-GB" altLang="en-US"/>
          </a:p>
          <a:p>
            <a:pPr>
              <a:spcBef>
                <a:spcPct val="50000"/>
              </a:spcBef>
            </a:pPr>
            <a:endParaRPr lang="en-GB" altLang="en-US"/>
          </a:p>
          <a:p>
            <a:pPr>
              <a:spcBef>
                <a:spcPct val="50000"/>
              </a:spcBef>
            </a:pPr>
            <a:endParaRPr lang="en-GB" altLang="en-US"/>
          </a:p>
        </p:txBody>
      </p:sp>
    </p:spTree>
    <p:extLst>
      <p:ext uri="{BB962C8B-B14F-4D97-AF65-F5344CB8AC3E}">
        <p14:creationId xmlns:p14="http://schemas.microsoft.com/office/powerpoint/2010/main" val="343506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solidFill>
                  <a:schemeClr val="hlink"/>
                </a:solidFill>
                <a:latin typeface="Georgia" panose="02040502050405020303" pitchFamily="18" charset="0"/>
              </a:rPr>
              <a:t>3. Telescopes</a:t>
            </a:r>
            <a:r>
              <a:rPr lang="en-US" altLang="en-US"/>
              <a:t> </a:t>
            </a:r>
          </a:p>
        </p:txBody>
      </p:sp>
      <p:sp>
        <p:nvSpPr>
          <p:cNvPr id="77827" name="Rectangle 3"/>
          <p:cNvSpPr>
            <a:spLocks noGrp="1" noChangeArrowheads="1"/>
          </p:cNvSpPr>
          <p:nvPr>
            <p:ph type="body" idx="1"/>
          </p:nvPr>
        </p:nvSpPr>
        <p:spPr/>
        <p:txBody>
          <a:bodyPr/>
          <a:lstStyle/>
          <a:p>
            <a:pPr marL="609600" indent="-609600"/>
            <a:r>
              <a:rPr lang="en-US" altLang="en-US"/>
              <a:t>Three distinct types of </a:t>
            </a:r>
            <a:r>
              <a:rPr lang="en-US" altLang="en-US" b="1"/>
              <a:t>telescopic </a:t>
            </a:r>
            <a:r>
              <a:rPr lang="en-US" altLang="en-US" b="1" u="sng"/>
              <a:t>power</a:t>
            </a:r>
          </a:p>
          <a:p>
            <a:pPr marL="609600" indent="-609600">
              <a:buFontTx/>
              <a:buAutoNum type="arabicPeriod"/>
            </a:pPr>
            <a:r>
              <a:rPr lang="en-US" altLang="en-US" b="1">
                <a:solidFill>
                  <a:schemeClr val="accent2"/>
                </a:solidFill>
              </a:rPr>
              <a:t>Collecting Power</a:t>
            </a:r>
            <a:r>
              <a:rPr lang="en-US" altLang="en-US"/>
              <a:t> (also called light gathering power or light grasp)</a:t>
            </a:r>
          </a:p>
          <a:p>
            <a:pPr marL="609600" indent="-609600">
              <a:buFontTx/>
              <a:buAutoNum type="arabicPeriod"/>
            </a:pPr>
            <a:r>
              <a:rPr lang="en-US" altLang="en-US" b="1">
                <a:solidFill>
                  <a:schemeClr val="accent2"/>
                </a:solidFill>
              </a:rPr>
              <a:t>Magnifying Power</a:t>
            </a:r>
          </a:p>
          <a:p>
            <a:pPr marL="609600" indent="-609600">
              <a:buFontTx/>
              <a:buAutoNum type="arabicPeriod"/>
            </a:pPr>
            <a:r>
              <a:rPr lang="en-US" altLang="en-US" b="1">
                <a:solidFill>
                  <a:schemeClr val="accent2"/>
                </a:solidFill>
              </a:rPr>
              <a:t>Resolving Power</a:t>
            </a:r>
          </a:p>
        </p:txBody>
      </p:sp>
    </p:spTree>
    <p:extLst>
      <p:ext uri="{BB962C8B-B14F-4D97-AF65-F5344CB8AC3E}">
        <p14:creationId xmlns:p14="http://schemas.microsoft.com/office/powerpoint/2010/main" val="4120796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b="1">
                <a:solidFill>
                  <a:srgbClr val="FFCC66"/>
                </a:solidFill>
                <a:latin typeface="Georgia" panose="02040502050405020303" pitchFamily="18" charset="0"/>
              </a:rPr>
              <a:t>1. Collecting Power</a:t>
            </a:r>
          </a:p>
        </p:txBody>
      </p:sp>
      <p:sp>
        <p:nvSpPr>
          <p:cNvPr id="78851" name="Rectangle 3"/>
          <p:cNvSpPr>
            <a:spLocks noGrp="1" noChangeArrowheads="1"/>
          </p:cNvSpPr>
          <p:nvPr>
            <p:ph type="body" sz="half" idx="1"/>
          </p:nvPr>
        </p:nvSpPr>
        <p:spPr>
          <a:xfrm>
            <a:off x="381000" y="1676400"/>
            <a:ext cx="4648200" cy="4572000"/>
          </a:xfrm>
        </p:spPr>
        <p:txBody>
          <a:bodyPr/>
          <a:lstStyle/>
          <a:p>
            <a:r>
              <a:rPr lang="en-US" altLang="en-US" sz="2400" b="1">
                <a:solidFill>
                  <a:schemeClr val="accent2"/>
                </a:solidFill>
              </a:rPr>
              <a:t>Collecting Power</a:t>
            </a:r>
            <a:r>
              <a:rPr lang="en-US" altLang="en-US" sz="2000">
                <a:solidFill>
                  <a:schemeClr val="hlink"/>
                </a:solidFill>
              </a:rPr>
              <a:t> </a:t>
            </a:r>
            <a:r>
              <a:rPr lang="en-US" altLang="en-US" sz="2000"/>
              <a:t>=</a:t>
            </a:r>
            <a:r>
              <a:rPr lang="en-US" altLang="en-US" sz="2000">
                <a:solidFill>
                  <a:schemeClr val="hlink"/>
                </a:solidFill>
              </a:rPr>
              <a:t> </a:t>
            </a:r>
            <a:r>
              <a:rPr lang="en-US" altLang="en-US" sz="2400"/>
              <a:t>the amount of light the telescope is able to focus into the eyepiece</a:t>
            </a:r>
          </a:p>
          <a:p>
            <a:r>
              <a:rPr lang="en-US" altLang="en-US" sz="2000"/>
              <a:t>The more light it collects, the </a:t>
            </a:r>
            <a:r>
              <a:rPr lang="en-US" altLang="en-US" sz="2000" b="1"/>
              <a:t>brighter the image</a:t>
            </a:r>
            <a:r>
              <a:rPr lang="en-US" altLang="en-US" sz="2000"/>
              <a:t> </a:t>
            </a:r>
          </a:p>
          <a:p>
            <a:pPr lvl="1">
              <a:buFontTx/>
              <a:buChar char="•"/>
            </a:pPr>
            <a:r>
              <a:rPr lang="en-US" altLang="en-US" sz="2000"/>
              <a:t>Stars will always look like points of light, but you will be able to </a:t>
            </a:r>
            <a:r>
              <a:rPr lang="en-US" altLang="en-US" sz="2000" b="1"/>
              <a:t>see more</a:t>
            </a:r>
            <a:r>
              <a:rPr lang="en-US" altLang="en-US" sz="2000"/>
              <a:t> (fainter ones) and they will be </a:t>
            </a:r>
            <a:r>
              <a:rPr lang="en-US" altLang="en-US" sz="2000" b="1"/>
              <a:t>brighter</a:t>
            </a:r>
          </a:p>
          <a:p>
            <a:r>
              <a:rPr lang="en-US" altLang="en-US" sz="2400"/>
              <a:t>This is </a:t>
            </a:r>
            <a:r>
              <a:rPr lang="en-US" altLang="en-US" sz="2400" b="1"/>
              <a:t>the </a:t>
            </a:r>
            <a:r>
              <a:rPr lang="en-US" altLang="en-US" sz="2400" b="1" u="sng"/>
              <a:t>most</a:t>
            </a:r>
            <a:r>
              <a:rPr lang="en-US" altLang="en-US" sz="2400" u="sng"/>
              <a:t> </a:t>
            </a:r>
            <a:r>
              <a:rPr lang="en-US" altLang="en-US" sz="2400" b="1" u="sng"/>
              <a:t>significant factor</a:t>
            </a:r>
          </a:p>
          <a:p>
            <a:endParaRPr lang="en-US" altLang="en-US" sz="2000" b="1"/>
          </a:p>
        </p:txBody>
      </p:sp>
      <p:pic>
        <p:nvPicPr>
          <p:cNvPr id="78854" name="Picture 6" descr="Collecting Power Astronomy p 15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1905000"/>
            <a:ext cx="3768725" cy="3484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5" name="Rectangle 7"/>
          <p:cNvSpPr>
            <a:spLocks noChangeArrowheads="1"/>
          </p:cNvSpPr>
          <p:nvPr/>
        </p:nvSpPr>
        <p:spPr bwMode="auto">
          <a:xfrm>
            <a:off x="5181600" y="3352800"/>
            <a:ext cx="914400" cy="914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857" name="Text Box 9"/>
          <p:cNvSpPr txBox="1">
            <a:spLocks noChangeArrowheads="1"/>
          </p:cNvSpPr>
          <p:nvPr/>
        </p:nvSpPr>
        <p:spPr bwMode="auto">
          <a:xfrm>
            <a:off x="5257800" y="6340475"/>
            <a:ext cx="31781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i="1"/>
              <a:t>Explorations: An Introduction to </a:t>
            </a:r>
          </a:p>
          <a:p>
            <a:pPr algn="ctr"/>
            <a:r>
              <a:rPr lang="en-US" altLang="en-US" sz="1400" b="1" i="1"/>
              <a:t>Astronomy</a:t>
            </a:r>
            <a:r>
              <a:rPr lang="en-US" altLang="en-US" sz="1400"/>
              <a:t>, Thomas T. Arny,  p. 155)</a:t>
            </a:r>
          </a:p>
        </p:txBody>
      </p:sp>
    </p:spTree>
    <p:extLst>
      <p:ext uri="{BB962C8B-B14F-4D97-AF65-F5344CB8AC3E}">
        <p14:creationId xmlns:p14="http://schemas.microsoft.com/office/powerpoint/2010/main" val="914961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solidFill>
                  <a:schemeClr val="hlink"/>
                </a:solidFill>
                <a:latin typeface="Georgia" panose="02040502050405020303" pitchFamily="18" charset="0"/>
              </a:rPr>
              <a:t>1. Collecting Power</a:t>
            </a:r>
          </a:p>
        </p:txBody>
      </p:sp>
      <p:sp>
        <p:nvSpPr>
          <p:cNvPr id="41987" name="Rectangle 3"/>
          <p:cNvSpPr>
            <a:spLocks noGrp="1" noChangeArrowheads="1"/>
          </p:cNvSpPr>
          <p:nvPr>
            <p:ph type="body" sz="half" idx="1"/>
          </p:nvPr>
        </p:nvSpPr>
        <p:spPr>
          <a:xfrm>
            <a:off x="381000" y="1295400"/>
            <a:ext cx="8458200" cy="1524000"/>
          </a:xfrm>
        </p:spPr>
        <p:txBody>
          <a:bodyPr/>
          <a:lstStyle/>
          <a:p>
            <a:r>
              <a:rPr lang="en-US" altLang="en-US" sz="2400"/>
              <a:t>Light-collecting ability varies with the </a:t>
            </a:r>
            <a:r>
              <a:rPr lang="en-US" altLang="en-US" sz="2400" b="1"/>
              <a:t>square of the aperture.</a:t>
            </a:r>
          </a:p>
          <a:p>
            <a:pPr lvl="1">
              <a:buFontTx/>
              <a:buChar char="•"/>
            </a:pPr>
            <a:r>
              <a:rPr lang="en-US" altLang="en-US" sz="2000"/>
              <a:t>Thus, a 90mm telescope (a little under 4”) collects only 1/5 as much light as an 8” telescope</a:t>
            </a:r>
          </a:p>
        </p:txBody>
      </p:sp>
      <p:pic>
        <p:nvPicPr>
          <p:cNvPr id="41989" name="Picture 5" descr="Light Gras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4800" y="2819400"/>
            <a:ext cx="845820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0" name="Text Box 6"/>
          <p:cNvSpPr txBox="1">
            <a:spLocks noChangeArrowheads="1"/>
          </p:cNvSpPr>
          <p:nvPr/>
        </p:nvSpPr>
        <p:spPr bwMode="auto">
          <a:xfrm>
            <a:off x="3657600" y="6521450"/>
            <a:ext cx="1662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Orion Catalogue</a:t>
            </a:r>
          </a:p>
        </p:txBody>
      </p:sp>
    </p:spTree>
    <p:extLst>
      <p:ext uri="{BB962C8B-B14F-4D97-AF65-F5344CB8AC3E}">
        <p14:creationId xmlns:p14="http://schemas.microsoft.com/office/powerpoint/2010/main" val="1936951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b="1">
                <a:solidFill>
                  <a:srgbClr val="FFCC66"/>
                </a:solidFill>
                <a:latin typeface="Georgia" panose="02040502050405020303" pitchFamily="18" charset="0"/>
              </a:rPr>
              <a:t>2. Magnifying Power</a:t>
            </a:r>
          </a:p>
        </p:txBody>
      </p:sp>
      <p:sp>
        <p:nvSpPr>
          <p:cNvPr id="112643" name="Rectangle 3"/>
          <p:cNvSpPr>
            <a:spLocks noGrp="1" noChangeArrowheads="1"/>
          </p:cNvSpPr>
          <p:nvPr>
            <p:ph type="body" sz="half" idx="1"/>
          </p:nvPr>
        </p:nvSpPr>
        <p:spPr>
          <a:xfrm>
            <a:off x="838200" y="1828800"/>
            <a:ext cx="7543800" cy="4267200"/>
          </a:xfrm>
        </p:spPr>
        <p:txBody>
          <a:bodyPr/>
          <a:lstStyle/>
          <a:p>
            <a:r>
              <a:rPr lang="en-US" altLang="en-US" b="1">
                <a:solidFill>
                  <a:schemeClr val="accent2"/>
                </a:solidFill>
              </a:rPr>
              <a:t>Magnifying Power</a:t>
            </a:r>
            <a:r>
              <a:rPr lang="en-US" altLang="en-US" sz="2800" b="1"/>
              <a:t> </a:t>
            </a:r>
            <a:r>
              <a:rPr lang="en-US" altLang="en-US" b="1"/>
              <a:t>= </a:t>
            </a:r>
            <a:r>
              <a:rPr lang="en-US" altLang="en-US"/>
              <a:t>the number of times a telescope (or binocular) can increase the apparent size of an object. </a:t>
            </a:r>
          </a:p>
          <a:p>
            <a:pPr lvl="1">
              <a:buFontTx/>
              <a:buChar char="•"/>
            </a:pPr>
            <a:r>
              <a:rPr lang="en-US" altLang="en-US"/>
              <a:t>8x, 100x, etc. </a:t>
            </a:r>
          </a:p>
          <a:p>
            <a:pPr lvl="1">
              <a:buFontTx/>
              <a:buChar char="•"/>
            </a:pPr>
            <a:r>
              <a:rPr lang="en-US" altLang="en-US"/>
              <a:t>We’ll discuss how to calculate magnifying power later. </a:t>
            </a:r>
          </a:p>
          <a:p>
            <a:pPr lvl="1"/>
            <a:endParaRPr lang="en-US" altLang="en-US"/>
          </a:p>
        </p:txBody>
      </p:sp>
    </p:spTree>
    <p:extLst>
      <p:ext uri="{BB962C8B-B14F-4D97-AF65-F5344CB8AC3E}">
        <p14:creationId xmlns:p14="http://schemas.microsoft.com/office/powerpoint/2010/main" val="1049415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b="1">
                <a:solidFill>
                  <a:srgbClr val="FFCC66"/>
                </a:solidFill>
                <a:latin typeface="Georgia" panose="02040502050405020303" pitchFamily="18" charset="0"/>
              </a:rPr>
              <a:t>3.  Resolving Power</a:t>
            </a:r>
          </a:p>
        </p:txBody>
      </p:sp>
      <p:sp>
        <p:nvSpPr>
          <p:cNvPr id="113667" name="Rectangle 3"/>
          <p:cNvSpPr>
            <a:spLocks noGrp="1" noChangeArrowheads="1"/>
          </p:cNvSpPr>
          <p:nvPr>
            <p:ph type="body" sz="half" idx="1"/>
          </p:nvPr>
        </p:nvSpPr>
        <p:spPr>
          <a:xfrm>
            <a:off x="381000" y="1524000"/>
            <a:ext cx="8382000" cy="5334000"/>
          </a:xfrm>
        </p:spPr>
        <p:txBody>
          <a:bodyPr/>
          <a:lstStyle/>
          <a:p>
            <a:r>
              <a:rPr lang="en-US" altLang="en-US" sz="2800" b="1">
                <a:solidFill>
                  <a:schemeClr val="accent2"/>
                </a:solidFill>
              </a:rPr>
              <a:t>Resolving Power</a:t>
            </a:r>
            <a:r>
              <a:rPr lang="en-US" altLang="en-US" sz="2800" b="1"/>
              <a:t> = </a:t>
            </a:r>
            <a:r>
              <a:rPr lang="en-US" altLang="en-US" sz="2800"/>
              <a:t>the ability of the instrument to discriminate fine detail.</a:t>
            </a:r>
          </a:p>
          <a:p>
            <a:pPr lvl="1">
              <a:buFontTx/>
              <a:buChar char="•"/>
            </a:pPr>
            <a:r>
              <a:rPr lang="en-US" altLang="en-US" sz="2400"/>
              <a:t>How </a:t>
            </a:r>
            <a:r>
              <a:rPr lang="en-US" altLang="en-US" sz="2400" b="1"/>
              <a:t>sharp or fuzzy</a:t>
            </a:r>
            <a:r>
              <a:rPr lang="en-US" altLang="en-US" sz="2400"/>
              <a:t> the image is</a:t>
            </a:r>
          </a:p>
          <a:p>
            <a:r>
              <a:rPr lang="en-US" altLang="en-US" sz="2800"/>
              <a:t>The limitation on resolving power is imposed by the interaction of light and optics.</a:t>
            </a:r>
          </a:p>
          <a:p>
            <a:pPr lvl="1">
              <a:buFontTx/>
              <a:buChar char="•"/>
            </a:pPr>
            <a:r>
              <a:rPr lang="en-US" altLang="en-US" sz="2400"/>
              <a:t>The </a:t>
            </a:r>
            <a:r>
              <a:rPr lang="en-US" altLang="en-US" sz="2400" b="1" u="sng"/>
              <a:t>quality of the optics</a:t>
            </a:r>
            <a:r>
              <a:rPr lang="en-US" altLang="en-US" sz="2400"/>
              <a:t> is a major factor</a:t>
            </a:r>
          </a:p>
          <a:p>
            <a:pPr lvl="2"/>
            <a:r>
              <a:rPr lang="en-US" altLang="en-US"/>
              <a:t>Lens, mirrors, eyepieces, etc. </a:t>
            </a:r>
          </a:p>
          <a:p>
            <a:pPr lvl="2"/>
            <a:r>
              <a:rPr lang="en-US" altLang="en-US"/>
              <a:t>Usually, </a:t>
            </a:r>
            <a:r>
              <a:rPr lang="en-US" altLang="en-US" b="1"/>
              <a:t>you get what you pay for</a:t>
            </a:r>
          </a:p>
          <a:p>
            <a:pPr lvl="1">
              <a:buFontTx/>
              <a:buChar char="•"/>
            </a:pPr>
            <a:r>
              <a:rPr lang="en-US" altLang="en-US" sz="2400"/>
              <a:t>The </a:t>
            </a:r>
            <a:r>
              <a:rPr lang="en-US" altLang="en-US" sz="2400" b="1"/>
              <a:t>turbulence </a:t>
            </a:r>
            <a:r>
              <a:rPr lang="en-US" altLang="en-US" sz="2400"/>
              <a:t>in the air column you are looking through, </a:t>
            </a:r>
            <a:r>
              <a:rPr lang="en-US" altLang="en-US" sz="2400" b="1"/>
              <a:t>moisture</a:t>
            </a:r>
            <a:r>
              <a:rPr lang="en-US" altLang="en-US" sz="2400"/>
              <a:t> in the air, etc. also effect this.</a:t>
            </a:r>
            <a:endParaRPr lang="en-US" altLang="en-US"/>
          </a:p>
        </p:txBody>
      </p:sp>
    </p:spTree>
    <p:extLst>
      <p:ext uri="{BB962C8B-B14F-4D97-AF65-F5344CB8AC3E}">
        <p14:creationId xmlns:p14="http://schemas.microsoft.com/office/powerpoint/2010/main" val="30182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2487</TotalTime>
  <Words>1482</Words>
  <Application>Microsoft Office PowerPoint</Application>
  <PresentationFormat>On-screen Show (4:3)</PresentationFormat>
  <Paragraphs>264</Paragraphs>
  <Slides>45</Slides>
  <Notes>11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Comic Sans MS</vt:lpstr>
      <vt:lpstr>Georgia</vt:lpstr>
      <vt:lpstr>Office Theme</vt:lpstr>
      <vt:lpstr>GCSE Astronomy – Topic 11 Exploring the Solar system 11.6 or 5.5 Optical Telescopes 2</vt:lpstr>
      <vt:lpstr>PowerPoint Presentation</vt:lpstr>
      <vt:lpstr>Find out what the ‘light grasp’ of a telescope is and how it relates to the telescope’s aperture (diameter of the objective element). </vt:lpstr>
      <vt:lpstr>FoV and Resolution</vt:lpstr>
      <vt:lpstr>3. Telescopes </vt:lpstr>
      <vt:lpstr>1. Collecting Power</vt:lpstr>
      <vt:lpstr>1. Collecting Power</vt:lpstr>
      <vt:lpstr>2. Magnifying Power</vt:lpstr>
      <vt:lpstr>3.  Resolving Power</vt:lpstr>
      <vt:lpstr>3.  Resolving Power</vt:lpstr>
      <vt:lpstr>Telescopes – Eyepieces </vt:lpstr>
      <vt:lpstr>Telescopes – Eyepieces </vt:lpstr>
      <vt:lpstr>Telescopes – Eyepieces </vt:lpstr>
      <vt:lpstr>Telescopes – Eyepieces </vt:lpstr>
      <vt:lpstr>Calculating Magnification</vt:lpstr>
      <vt:lpstr>Calculating Magnification</vt:lpstr>
      <vt:lpstr>Calculating Magnification</vt:lpstr>
      <vt:lpstr>Calculating Magnification</vt:lpstr>
      <vt:lpstr>Calculating magnification</vt:lpstr>
      <vt:lpstr>Calculating magnification</vt:lpstr>
      <vt:lpstr>PowerPoint Presentation</vt:lpstr>
      <vt:lpstr>Answers to quick quiz</vt:lpstr>
      <vt:lpstr>Worksheet Time</vt:lpstr>
      <vt:lpstr>PowerPoint Presentation</vt:lpstr>
      <vt:lpstr>Telescopes</vt:lpstr>
      <vt:lpstr>Refracting telescope</vt:lpstr>
      <vt:lpstr>Telescopes</vt:lpstr>
      <vt:lpstr>Refracting telescope</vt:lpstr>
      <vt:lpstr>Reflecting telescope </vt:lpstr>
      <vt:lpstr>Telescopes</vt:lpstr>
      <vt:lpstr>A reflecting mirror.</vt:lpstr>
      <vt:lpstr>Types of telescope</vt:lpstr>
      <vt:lpstr>The first telescopes</vt:lpstr>
      <vt:lpstr>Limitations of the human eye</vt:lpstr>
      <vt:lpstr>Optical telescopes</vt:lpstr>
      <vt:lpstr>Radio telescopes</vt:lpstr>
      <vt:lpstr>Earth Orbiting telescopes </vt:lpstr>
      <vt:lpstr>Space telescopes</vt:lpstr>
      <vt:lpstr>Research task:</vt:lpstr>
      <vt:lpstr>PowerPoint Presentation</vt:lpstr>
      <vt:lpstr>PowerPoint Presentation</vt:lpstr>
      <vt:lpstr>PowerPoint Presentation</vt:lpstr>
      <vt:lpstr>PowerPoint Presentation</vt:lpstr>
      <vt:lpstr>PowerPoint Presentation</vt:lpstr>
      <vt:lpstr>Telescopes</vt:lpstr>
    </vt:vector>
  </TitlesOfParts>
  <Company>FABEC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Astronomy – Topic 1 Planet Earth 1.1 The Earth’s structure</dc:title>
  <dc:creator>Richard Wrigley</dc:creator>
  <cp:lastModifiedBy>Mr H Barty</cp:lastModifiedBy>
  <cp:revision>26</cp:revision>
  <dcterms:created xsi:type="dcterms:W3CDTF">2017-05-24T12:06:40Z</dcterms:created>
  <dcterms:modified xsi:type="dcterms:W3CDTF">2019-04-24T14:23:53Z</dcterms:modified>
</cp:coreProperties>
</file>