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2EA8-B628-4C35-B51F-B8D109641089}" type="datetimeFigureOut">
              <a:rPr lang="en-GB" smtClean="0"/>
              <a:pPr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EEFA-8F06-44DA-93BD-74856193A6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Astronomy Topic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 Booster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astronomygcse.co.uk/AstroGCSE/New%20Site/Topic%204/red_sh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14600"/>
            <a:ext cx="2638425" cy="1000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00600" y="190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Recession velocity of the galaxy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962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speed of light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4343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Original wavelength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371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Change in wavelength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2628900" y="2171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628900" y="3771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4267200" y="25908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038600" y="35052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0" y="5410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use the red shift to calculate the recession velocity</a:t>
            </a:r>
          </a:p>
          <a:p>
            <a:endParaRPr lang="en-GB" dirty="0"/>
          </a:p>
          <a:p>
            <a:r>
              <a:rPr lang="en-GB" dirty="0" smtClean="0"/>
              <a:t>Andromeda shows a blue shift. Why?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astronomygcse.co.uk/AstroGCSE/New%20Site/Topic%204/Hubble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3371850" cy="248602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67200" y="1066800"/>
            <a:ext cx="461350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Hubble’s Law</a:t>
            </a:r>
          </a:p>
          <a:p>
            <a:endParaRPr lang="en-GB" b="1" dirty="0"/>
          </a:p>
          <a:p>
            <a:r>
              <a:rPr lang="en-GB" b="1" dirty="0" smtClean="0"/>
              <a:t>Recession velocity = H x distance ( R = H d )</a:t>
            </a:r>
          </a:p>
          <a:p>
            <a:endParaRPr lang="en-GB" b="1" dirty="0"/>
          </a:p>
          <a:p>
            <a:r>
              <a:rPr lang="en-GB" b="1" dirty="0" smtClean="0"/>
              <a:t>H is the gradient known as Hubble’s Constant</a:t>
            </a:r>
            <a:endParaRPr lang="en-GB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42957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0" y="38862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the gradient of the graph we can calculate the age of the Universe</a:t>
            </a:r>
          </a:p>
          <a:p>
            <a:endParaRPr lang="en-GB" dirty="0"/>
          </a:p>
          <a:p>
            <a:r>
              <a:rPr lang="en-GB" dirty="0" smtClean="0"/>
              <a:t>Age = 1 / H</a:t>
            </a:r>
          </a:p>
          <a:p>
            <a:endParaRPr lang="en-GB" dirty="0"/>
          </a:p>
          <a:p>
            <a:r>
              <a:rPr lang="en-GB" dirty="0" smtClean="0"/>
              <a:t>About 13.6 billion years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the Universe was much younger (about 300,000 years old) and much hotter atoms first formed and lots of U.V. radiation was produced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19200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3276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radiation is still detectable. It is much weaker and it has been red shifted so it is now microwave. We call it </a:t>
            </a:r>
            <a:r>
              <a:rPr lang="en-GB" b="1" dirty="0" smtClean="0"/>
              <a:t>Cosmic Microwave Background Radiation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8" name="Picture 4" descr="http://www.astronomygcse.co.uk/AstroGCSE/New%20Site/Topic%204/CMB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038600"/>
            <a:ext cx="3457575" cy="238125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0.gstatic.com/images?q=tbn:ANd9GcRCgfPp5SyFJPduGvpUYhCmWboozxkkowHtvOVPYQvcGA5fsk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4571997" cy="2286000"/>
          </a:xfrm>
          <a:prstGeom prst="rect">
            <a:avLst/>
          </a:prstGeom>
          <a:noFill/>
        </p:spPr>
      </p:pic>
      <p:pic>
        <p:nvPicPr>
          <p:cNvPr id="8196" name="Picture 4" descr="http://t0.gstatic.com/images?q=tbn:ANd9GcT0Ov3SXTD20TrmVy1wNgqfDposm3w8Z4lreVaue0-za5-KTSxN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0"/>
            <a:ext cx="2447925" cy="18669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990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CMBR was discovered by accident by two telephone engineers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1816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probe WMAP has mapped this radiation accurately. </a:t>
            </a:r>
          </a:p>
          <a:p>
            <a:endParaRPr lang="en-GB" dirty="0" smtClean="0"/>
          </a:p>
          <a:p>
            <a:r>
              <a:rPr lang="en-GB" dirty="0" smtClean="0"/>
              <a:t>Variations in its strength tell us much about the early universe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astronomygcse.co.uk/AstroGCSE/New%20Site/Topic%204/l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3524250" cy="26384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6858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much more out there than we can’t see</a:t>
            </a:r>
          </a:p>
          <a:p>
            <a:endParaRPr lang="en-GB" dirty="0" smtClean="0"/>
          </a:p>
          <a:p>
            <a:r>
              <a:rPr lang="en-GB" dirty="0" smtClean="0"/>
              <a:t>What we can’t see is called Dark Matter (23%) and Dark Energy (72%)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5334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know very little about it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astronomygcse.co.uk/AstroGCSE/New%20Site/Topic%204/Hubble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3371850" cy="2486026"/>
          </a:xfrm>
          <a:prstGeom prst="rect">
            <a:avLst/>
          </a:prstGeom>
          <a:noFill/>
        </p:spPr>
      </p:pic>
      <p:pic>
        <p:nvPicPr>
          <p:cNvPr id="6146" name="Picture 2" descr="http://www.astronomygcse.co.uk/AstroGCSE/New%20Site/Topic%204/exp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4225" y="152400"/>
            <a:ext cx="5819775" cy="2600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35052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Universe is expanding</a:t>
            </a:r>
          </a:p>
          <a:p>
            <a:endParaRPr lang="en-GB" dirty="0" smtClean="0"/>
          </a:p>
          <a:p>
            <a:r>
              <a:rPr lang="en-GB" dirty="0" smtClean="0"/>
              <a:t>Just like a firework galaxies further away are moving away from us faster</a:t>
            </a:r>
          </a:p>
          <a:p>
            <a:endParaRPr lang="en-GB" dirty="0" smtClean="0"/>
          </a:p>
          <a:p>
            <a:r>
              <a:rPr lang="en-GB" dirty="0" smtClean="0"/>
              <a:t>Many scientists believe the Universe started with a </a:t>
            </a:r>
            <a:r>
              <a:rPr lang="en-GB" b="1" dirty="0" smtClean="0"/>
              <a:t>Big Bang</a:t>
            </a:r>
          </a:p>
          <a:p>
            <a:endParaRPr lang="en-GB" dirty="0" smtClean="0"/>
          </a:p>
          <a:p>
            <a:r>
              <a:rPr lang="en-GB" dirty="0" smtClean="0"/>
              <a:t>They believe it will keep expanding for ever</a:t>
            </a:r>
          </a:p>
          <a:p>
            <a:endParaRPr lang="en-GB" dirty="0" smtClean="0"/>
          </a:p>
          <a:p>
            <a:r>
              <a:rPr lang="en-GB" dirty="0" smtClean="0"/>
              <a:t>Because of outward pressure due to dark energy they believe the rate of expansion is actually increasing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astronomygcse.co.uk/AstroGCSE/New%20Site/Topic%204/mil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5286375" cy="48863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0" y="1905000"/>
            <a:ext cx="259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Milky way facts</a:t>
            </a:r>
          </a:p>
          <a:p>
            <a:endParaRPr lang="en-GB" dirty="0"/>
          </a:p>
          <a:p>
            <a:r>
              <a:rPr lang="en-GB" dirty="0" smtClean="0"/>
              <a:t>200 billion stars</a:t>
            </a:r>
          </a:p>
          <a:p>
            <a:endParaRPr lang="en-GB" dirty="0"/>
          </a:p>
          <a:p>
            <a:r>
              <a:rPr lang="en-GB" dirty="0" smtClean="0"/>
              <a:t>250 million years to orbit</a:t>
            </a:r>
          </a:p>
          <a:p>
            <a:endParaRPr lang="en-GB" dirty="0"/>
          </a:p>
          <a:p>
            <a:r>
              <a:rPr lang="en-GB" dirty="0" smtClean="0"/>
              <a:t>One of a group of about 30 galaxies (The local group)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stronomygcse.co.uk/AstroGCSE/New%20Site/Topic%204/milkystru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09600"/>
            <a:ext cx="5124450" cy="36957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48768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 clusters – where stars are born, in the disc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Globular clusters – groups of very old stars, in the halo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astronomygcse.co.uk/AstroGCSE/New%20Site/Topic%204/spiral%20mil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4286250" cy="3981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52600" y="685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Mapped using 21cm radio waves. These can get through the huge amounts of dust</a:t>
            </a:r>
            <a:endParaRPr lang="en-GB" dirty="0"/>
          </a:p>
        </p:txBody>
      </p:sp>
      <p:pic>
        <p:nvPicPr>
          <p:cNvPr id="16388" name="Picture 4" descr="http://www.astronomygcse.co.uk/AstroGCSE/New%20Site/Topic%204/our_r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14600"/>
            <a:ext cx="41529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astronomygcse.co.uk/AstroGCSE/New%20Site/Topic%204/tuningf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410325" cy="38862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4600" y="457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Milky Way is an </a:t>
            </a:r>
            <a:r>
              <a:rPr lang="en-GB" dirty="0" err="1" smtClean="0"/>
              <a:t>SBc</a:t>
            </a:r>
            <a:r>
              <a:rPr lang="en-GB" dirty="0" smtClean="0"/>
              <a:t> type galaxy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638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also irregular galaxies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astronomygcse.co.uk/AstroGCSE/New%20Site/Topic%204/acti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2819400" cy="26955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990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Galaxies emit all kinds of radiation, not just visible</a:t>
            </a:r>
            <a:endParaRPr lang="en-GB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981200"/>
            <a:ext cx="25622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http://www.astronomygcse.co.uk/AstroGCSE/New%20Site/Topic%204/activ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905000"/>
            <a:ext cx="3352800" cy="26955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51054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Active galactic Nuclei</a:t>
            </a:r>
          </a:p>
          <a:p>
            <a:r>
              <a:rPr lang="en-GB" dirty="0" smtClean="0"/>
              <a:t>Stuff spirals (the accretion disc) around a </a:t>
            </a:r>
            <a:r>
              <a:rPr lang="en-GB" dirty="0" err="1" smtClean="0"/>
              <a:t>supermassive</a:t>
            </a:r>
            <a:r>
              <a:rPr lang="en-GB" dirty="0" smtClean="0"/>
              <a:t> black hole in the centre       </a:t>
            </a:r>
          </a:p>
          <a:p>
            <a:r>
              <a:rPr lang="en-GB" dirty="0" smtClean="0"/>
              <a:t>This emits X rays</a:t>
            </a:r>
          </a:p>
          <a:p>
            <a:endParaRPr lang="en-GB" dirty="0" smtClean="0"/>
          </a:p>
          <a:p>
            <a:r>
              <a:rPr lang="en-GB" dirty="0" smtClean="0"/>
              <a:t>Some stuff bounces off due to shock waves causing jets of matter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astronomygcse.co.uk/AstroGCSE/New%20Site/Topic%204/3c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7200"/>
            <a:ext cx="5429250" cy="24860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35814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Quasar galaxies</a:t>
            </a:r>
          </a:p>
          <a:p>
            <a:r>
              <a:rPr lang="en-GB" dirty="0" smtClean="0"/>
              <a:t>very big, very old, very bright, very far away, massive red shifts, very active</a:t>
            </a:r>
          </a:p>
          <a:p>
            <a:endParaRPr lang="en-GB" dirty="0"/>
          </a:p>
          <a:p>
            <a:r>
              <a:rPr lang="en-GB" b="1" dirty="0" err="1" smtClean="0"/>
              <a:t>Seyfert</a:t>
            </a:r>
            <a:r>
              <a:rPr lang="en-GB" b="1" dirty="0" smtClean="0"/>
              <a:t> Galaxies</a:t>
            </a:r>
          </a:p>
          <a:p>
            <a:r>
              <a:rPr lang="en-GB" dirty="0" smtClean="0"/>
              <a:t>These emit light from excited gas surrounding the nucleus</a:t>
            </a:r>
          </a:p>
          <a:p>
            <a:endParaRPr lang="en-GB" dirty="0"/>
          </a:p>
          <a:p>
            <a:r>
              <a:rPr lang="en-GB" b="1" dirty="0" smtClean="0"/>
              <a:t>Blazers</a:t>
            </a:r>
          </a:p>
          <a:p>
            <a:r>
              <a:rPr lang="en-GB" dirty="0" smtClean="0"/>
              <a:t>The amount of radiation we detect varies. They are on their side relative to us so there is a lighthouse effect” as they rotate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8288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Galaxy   --&gt;   Group   --&gt;   Cluster   --&gt;   Super Cluster   --&gt;   Universe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838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structure of the Universe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Ours includes Andromeda, </a:t>
            </a:r>
            <a:r>
              <a:rPr lang="en-GB" dirty="0" err="1" smtClean="0"/>
              <a:t>Triangulum</a:t>
            </a:r>
            <a:r>
              <a:rPr lang="en-GB" dirty="0" smtClean="0"/>
              <a:t> and the large and small </a:t>
            </a:r>
            <a:r>
              <a:rPr lang="en-GB" dirty="0" err="1" smtClean="0"/>
              <a:t>Magellanic</a:t>
            </a:r>
            <a:r>
              <a:rPr lang="en-GB" dirty="0" smtClean="0"/>
              <a:t> clouds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905000" y="2286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0" y="3124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Ours is the Virgo super cluster, there are millions of others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724400" y="2514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6576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stronomygcse.co.uk/AstroGCSE/New%20Site/Topic%204/dopp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6143625" cy="3562351"/>
          </a:xfrm>
          <a:prstGeom prst="rect">
            <a:avLst/>
          </a:prstGeom>
          <a:noFill/>
        </p:spPr>
      </p:pic>
      <p:pic>
        <p:nvPicPr>
          <p:cNvPr id="11268" name="Picture 4" descr="http://www.astronomygcse.co.uk/AstroGCSE/New%20Site/Topic%204/spec%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6248400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77000" y="45720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Light from distant galaxies is red-shifted</a:t>
            </a:r>
          </a:p>
          <a:p>
            <a:endParaRPr lang="en-GB" dirty="0"/>
          </a:p>
          <a:p>
            <a:r>
              <a:rPr lang="en-GB" dirty="0" smtClean="0"/>
              <a:t>The light waves are stretched so that their wavelength is bigger</a:t>
            </a:r>
            <a:endParaRPr lang="en-GB" dirty="0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478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Astronomy Topic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Stokesley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Topic 4</dc:title>
  <dc:creator>d.drumm</dc:creator>
  <cp:lastModifiedBy>Staff</cp:lastModifiedBy>
  <cp:revision>8</cp:revision>
  <dcterms:created xsi:type="dcterms:W3CDTF">2011-06-06T14:07:28Z</dcterms:created>
  <dcterms:modified xsi:type="dcterms:W3CDTF">2011-09-14T21:04:36Z</dcterms:modified>
</cp:coreProperties>
</file>