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advTm="10000"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advTm="10000"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advTm="10000"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advTm="10000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advTm="10000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advTm="10000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advTm="10000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advTm="10000"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advTm="10000"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advTm="10000"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 advTm="10000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01AD-FA36-4700-A3AA-62A01A3C85BC}" type="datetimeFigureOut">
              <a:rPr lang="en-GB" smtClean="0"/>
              <a:t>14/09/2011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AD40A-70BD-4AC5-9A2F-0A3FF9D6CAF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Astronomy Topic 3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Booster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stronomygcse.co.uk/AstroGCSE/New%20Site/Topic%203/parallax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4648200" cy="14763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562600" y="6858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we look at a nearby object from different angles it appears to move against a distant background</a:t>
            </a:r>
          </a:p>
          <a:p>
            <a:r>
              <a:rPr lang="en-GB" b="1" dirty="0" smtClean="0"/>
              <a:t>This is called parallax</a:t>
            </a:r>
            <a:endParaRPr lang="en-GB" b="1" dirty="0"/>
          </a:p>
        </p:txBody>
      </p:sp>
      <p:pic>
        <p:nvPicPr>
          <p:cNvPr id="8196" name="Picture 4" descr="http://www.astro.gla.ac.uk/users/martin/ase/runaway_ase_files/parallax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895600"/>
            <a:ext cx="4886325" cy="3657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5000" y="31242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Nearby stars appear in different positions during the year for this reason. </a:t>
            </a:r>
          </a:p>
          <a:p>
            <a:endParaRPr lang="en-GB" dirty="0"/>
          </a:p>
          <a:p>
            <a:r>
              <a:rPr lang="en-GB" dirty="0" smtClean="0"/>
              <a:t>By measuring the angle we can calculate their distance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54864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parsec = the distance that would produce a parallax angle of 1/60</a:t>
            </a:r>
            <a:r>
              <a:rPr lang="en-GB" baseline="30000" dirty="0" smtClean="0"/>
              <a:t>th</a:t>
            </a:r>
            <a:r>
              <a:rPr lang="en-GB" dirty="0" smtClean="0"/>
              <a:t> of a degree</a:t>
            </a:r>
          </a:p>
          <a:p>
            <a:endParaRPr lang="en-GB" dirty="0"/>
          </a:p>
          <a:p>
            <a:r>
              <a:rPr lang="en-GB" dirty="0" smtClean="0"/>
              <a:t>1 parsec = 3.2 light years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According to Hipparchus the </a:t>
            </a:r>
            <a:r>
              <a:rPr lang="en-GB" b="1" dirty="0" smtClean="0"/>
              <a:t>apparent magnitude </a:t>
            </a:r>
            <a:r>
              <a:rPr lang="en-GB" dirty="0" smtClean="0"/>
              <a:t>m of a star is from 1 to 6</a:t>
            </a:r>
          </a:p>
          <a:p>
            <a:endParaRPr lang="en-GB" dirty="0"/>
          </a:p>
          <a:p>
            <a:r>
              <a:rPr lang="en-GB" dirty="0" smtClean="0"/>
              <a:t>Very bright star m =1        Very dim star  m = 6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But</a:t>
            </a:r>
            <a:r>
              <a:rPr lang="en-GB" dirty="0" smtClean="0"/>
              <a:t> m=1 stars are 100 x brighter than m=6</a:t>
            </a:r>
          </a:p>
          <a:p>
            <a:endParaRPr lang="en-GB" dirty="0"/>
          </a:p>
          <a:p>
            <a:r>
              <a:rPr lang="en-GB" dirty="0" smtClean="0"/>
              <a:t>So a difference in m of 1 actually means a difference of 2.5 times (</a:t>
            </a:r>
            <a:r>
              <a:rPr lang="en-GB" dirty="0" err="1" smtClean="0"/>
              <a:t>Pogson’s</a:t>
            </a:r>
            <a:r>
              <a:rPr lang="en-GB" dirty="0" smtClean="0"/>
              <a:t> Ratio)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44958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</a:t>
            </a:r>
            <a:r>
              <a:rPr lang="el-GR" dirty="0" smtClean="0"/>
              <a:t>α</a:t>
            </a:r>
            <a:r>
              <a:rPr lang="en-GB" dirty="0" smtClean="0"/>
              <a:t> </a:t>
            </a:r>
            <a:r>
              <a:rPr lang="en-GB" dirty="0" err="1" smtClean="0"/>
              <a:t>Orionis</a:t>
            </a:r>
            <a:r>
              <a:rPr lang="en-GB" dirty="0" smtClean="0"/>
              <a:t> is 2.1 and another star is 3.1 then </a:t>
            </a:r>
            <a:r>
              <a:rPr lang="el-GR" dirty="0" smtClean="0"/>
              <a:t>α</a:t>
            </a:r>
            <a:r>
              <a:rPr lang="en-GB" dirty="0" smtClean="0"/>
              <a:t> </a:t>
            </a:r>
            <a:r>
              <a:rPr lang="en-GB" dirty="0" err="1" smtClean="0"/>
              <a:t>Orionis</a:t>
            </a:r>
            <a:r>
              <a:rPr lang="en-GB" dirty="0" smtClean="0"/>
              <a:t> is 2.5 times brighter</a:t>
            </a:r>
            <a:endParaRPr lang="en-GB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038600"/>
            <a:ext cx="26384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astronomygcse.co.uk/AstroGCSE/New%20Site/Topic%203/abmag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0"/>
            <a:ext cx="4295775" cy="19907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762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apparent magnitude of a star depends on:</a:t>
            </a:r>
          </a:p>
          <a:p>
            <a:r>
              <a:rPr lang="en-GB" dirty="0" smtClean="0"/>
              <a:t>a) How far away it is    b) how luminous it actually is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057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compare the brightness of all stars they would have to be at the same distance from Earth. We define absolute magnitude M as follows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905000"/>
            <a:ext cx="39020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b="1" dirty="0" smtClean="0"/>
              <a:t>M = m + 5 - 5 log</a:t>
            </a:r>
            <a:r>
              <a:rPr lang="sv-SE" sz="3600" b="1" baseline="-25000" dirty="0" smtClean="0"/>
              <a:t>10</a:t>
            </a:r>
            <a:r>
              <a:rPr lang="sv-SE" sz="3600" b="1" dirty="0" smtClean="0"/>
              <a:t>d</a:t>
            </a:r>
            <a:endParaRPr lang="sv-SE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914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we know m and d (distance in parsecs) we can calculate 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3048000"/>
            <a:ext cx="6019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e.g.</a:t>
            </a:r>
          </a:p>
          <a:p>
            <a:endParaRPr lang="en-GB" dirty="0"/>
          </a:p>
          <a:p>
            <a:r>
              <a:rPr lang="en-GB" dirty="0" smtClean="0"/>
              <a:t>if m = 11.6 and d = 1,000</a:t>
            </a:r>
          </a:p>
          <a:p>
            <a:endParaRPr lang="en-GB" dirty="0"/>
          </a:p>
          <a:p>
            <a:r>
              <a:rPr lang="en-GB" dirty="0" smtClean="0"/>
              <a:t>Then</a:t>
            </a:r>
          </a:p>
          <a:p>
            <a:endParaRPr lang="en-GB" dirty="0"/>
          </a:p>
          <a:p>
            <a:r>
              <a:rPr lang="en-GB" dirty="0" smtClean="0"/>
              <a:t>M = 11.6 + 5 – (5 x 3)     = 1.6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486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  in any question you get d will always be 100 or 1,000 or 10,000 etc</a:t>
            </a:r>
          </a:p>
          <a:p>
            <a:r>
              <a:rPr lang="en-GB" dirty="0" smtClean="0"/>
              <a:t>Log</a:t>
            </a:r>
            <a:r>
              <a:rPr lang="en-GB" baseline="-25000" dirty="0" smtClean="0"/>
              <a:t>10</a:t>
            </a:r>
            <a:r>
              <a:rPr lang="en-GB" dirty="0" smtClean="0"/>
              <a:t>d is just how many zeros there are so log</a:t>
            </a:r>
            <a:r>
              <a:rPr lang="en-GB" baseline="-25000" dirty="0" smtClean="0"/>
              <a:t>10 </a:t>
            </a:r>
            <a:r>
              <a:rPr lang="en-GB" dirty="0" smtClean="0"/>
              <a:t>1,000 = 3 )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stronomygcse.co.uk/AstroGCSE/New%20Site/Topic%203/cephei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33600"/>
            <a:ext cx="5000625" cy="1828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19200" y="6858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most stars gravity and radiation pressure are balanced</a:t>
            </a:r>
          </a:p>
          <a:p>
            <a:endParaRPr lang="en-GB" dirty="0"/>
          </a:p>
          <a:p>
            <a:r>
              <a:rPr lang="en-GB" dirty="0" smtClean="0"/>
              <a:t>In </a:t>
            </a:r>
            <a:r>
              <a:rPr lang="en-GB" b="1" dirty="0"/>
              <a:t>C</a:t>
            </a:r>
            <a:r>
              <a:rPr lang="en-GB" b="1" dirty="0" smtClean="0"/>
              <a:t>epheid variables </a:t>
            </a:r>
            <a:r>
              <a:rPr lang="en-GB" dirty="0" smtClean="0"/>
              <a:t>they are not and the star pulses in brightness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4267200"/>
            <a:ext cx="6172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we measure the period of this variation we can calculate M</a:t>
            </a:r>
          </a:p>
          <a:p>
            <a:endParaRPr lang="en-GB" dirty="0"/>
          </a:p>
          <a:p>
            <a:r>
              <a:rPr lang="en-GB" dirty="0" smtClean="0"/>
              <a:t>If we know M we can calculate how far away it is</a:t>
            </a:r>
          </a:p>
          <a:p>
            <a:endParaRPr lang="en-GB" dirty="0"/>
          </a:p>
          <a:p>
            <a:r>
              <a:rPr lang="en-GB" dirty="0" smtClean="0"/>
              <a:t>A very useful technique for finding distances to galaxies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192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the light curve for an eclipsing binary</a:t>
            </a:r>
          </a:p>
          <a:p>
            <a:endParaRPr lang="en-GB" dirty="0"/>
          </a:p>
          <a:p>
            <a:r>
              <a:rPr lang="en-GB" dirty="0" smtClean="0"/>
              <a:t>A large dim star and a small bright star</a:t>
            </a:r>
            <a:endParaRPr lang="en-GB" dirty="0"/>
          </a:p>
        </p:txBody>
      </p:sp>
      <p:pic>
        <p:nvPicPr>
          <p:cNvPr id="3074" name="Picture 2" descr="http://imagine.gsfc.nasa.gov/docs/teachers/hera_college/eclipsing_bina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667000"/>
            <a:ext cx="4105275" cy="1485900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stronomygcse.co.uk/AstroGCSE/New%20Site/Topic%203/pr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04800"/>
            <a:ext cx="3733800" cy="21431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381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Stellar Spectra</a:t>
            </a:r>
            <a:endParaRPr lang="en-GB" b="1" dirty="0"/>
          </a:p>
        </p:txBody>
      </p:sp>
      <p:pic>
        <p:nvPicPr>
          <p:cNvPr id="2052" name="Picture 4" descr="http://www.astronomygcse.co.uk/AstroGCSE/New%20Site/Topic%203/spectr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71800"/>
            <a:ext cx="4648200" cy="3657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57800" y="342900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the spectrum of a star we can work out</a:t>
            </a:r>
          </a:p>
          <a:p>
            <a:endParaRPr lang="en-GB" dirty="0"/>
          </a:p>
          <a:p>
            <a:r>
              <a:rPr lang="en-GB" dirty="0" smtClean="0"/>
              <a:t>Its age</a:t>
            </a:r>
          </a:p>
          <a:p>
            <a:r>
              <a:rPr lang="en-GB" dirty="0" smtClean="0"/>
              <a:t>Its temperature</a:t>
            </a:r>
          </a:p>
          <a:p>
            <a:r>
              <a:rPr lang="en-GB" dirty="0" smtClean="0"/>
              <a:t>What elements it contains</a:t>
            </a:r>
          </a:p>
          <a:p>
            <a:r>
              <a:rPr lang="en-GB" dirty="0" smtClean="0"/>
              <a:t>Its size</a:t>
            </a:r>
          </a:p>
          <a:p>
            <a:r>
              <a:rPr lang="en-GB" dirty="0" smtClean="0"/>
              <a:t>What kind of star it is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1225624"/>
          <a:ext cx="7848600" cy="4303237"/>
        </p:xfrm>
        <a:graphic>
          <a:graphicData uri="http://schemas.openxmlformats.org/drawingml/2006/table">
            <a:tbl>
              <a:tblPr/>
              <a:tblGrid>
                <a:gridCol w="950415"/>
                <a:gridCol w="2299395"/>
                <a:gridCol w="2299395"/>
                <a:gridCol w="2299395"/>
              </a:tblGrid>
              <a:tr h="162943">
                <a:tc>
                  <a:txBody>
                    <a:bodyPr/>
                    <a:lstStyle/>
                    <a:p>
                      <a:r>
                        <a:rPr lang="en-GB" sz="1600" b="1" dirty="0"/>
                        <a:t>Class</a:t>
                      </a:r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Spectrum</a:t>
                      </a:r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Colour</a:t>
                      </a:r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Temperature</a:t>
                      </a:r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2301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O</a:t>
                      </a:r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/>
                        <a:t>ionized and neutral helium, weakened hydrogen</a:t>
                      </a:r>
                      <a:endParaRPr lang="en-US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bluish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above 31,000 K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/>
                        <a:t>B</a:t>
                      </a:r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neutral helium, stronger hydrogen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blue-white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9750-31,000 K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/>
                        <a:t>A</a:t>
                      </a:r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strong hydrogen, ionized metals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white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7100-9750 K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/>
                        <a:t>F</a:t>
                      </a:r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weaker hydrogen, ionized metals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yellowish white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5950-7100 K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23019">
                <a:tc>
                  <a:txBody>
                    <a:bodyPr/>
                    <a:lstStyle/>
                    <a:p>
                      <a:pPr algn="ctr"/>
                      <a:r>
                        <a:rPr lang="en-GB" sz="2000" b="1"/>
                        <a:t>G</a:t>
                      </a:r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/>
                        <a:t>still weaker hydrogen, ionized and neutral metals</a:t>
                      </a:r>
                      <a:endParaRPr lang="en-US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yellowish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5250-5950 K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GB" sz="2000" b="1"/>
                        <a:t>K</a:t>
                      </a:r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weak hydrogen, neutral metals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orange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3800-5250 K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23019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M</a:t>
                      </a:r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/>
                        <a:t>little or no hydrogen, neutral metals, molecules</a:t>
                      </a:r>
                      <a:endParaRPr lang="en-US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/>
                        <a:t>reddish</a:t>
                      </a:r>
                      <a:endParaRPr lang="en-GB" sz="160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/>
                        <a:t>2200-3800 K</a:t>
                      </a:r>
                      <a:endParaRPr lang="en-GB" sz="1600" dirty="0"/>
                    </a:p>
                  </a:txBody>
                  <a:tcPr marL="23962" marR="23962" marT="23962" marB="2396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457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Classifying stars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5943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Remember hot stars are blue, cooler stars are red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astronomygcse.co.uk/AstroGCSE/New%20Site/Topic%203/h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4867275" cy="38385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72200" y="1981200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Where are these?</a:t>
            </a:r>
          </a:p>
          <a:p>
            <a:endParaRPr lang="en-GB" dirty="0"/>
          </a:p>
          <a:p>
            <a:r>
              <a:rPr lang="en-GB" dirty="0" smtClean="0"/>
              <a:t>Red giants</a:t>
            </a:r>
          </a:p>
          <a:p>
            <a:endParaRPr lang="en-GB" dirty="0"/>
          </a:p>
          <a:p>
            <a:r>
              <a:rPr lang="en-GB" dirty="0" err="1" smtClean="0"/>
              <a:t>Supergiants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Main sequence stars</a:t>
            </a:r>
          </a:p>
          <a:p>
            <a:endParaRPr lang="en-GB" dirty="0"/>
          </a:p>
          <a:p>
            <a:r>
              <a:rPr lang="en-GB" dirty="0" smtClean="0"/>
              <a:t>White dwarfs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Where is the sun?</a:t>
            </a:r>
            <a:endParaRPr lang="en-GB" dirty="0"/>
          </a:p>
        </p:txBody>
      </p:sp>
      <p:sp>
        <p:nvSpPr>
          <p:cNvPr id="33796" name="AutoShape 4" descr="data:image/jpg;base64,/9j/4AAQSkZJRgABAQAAAQABAAD/2wCEAAkGBhQSEBMUERESFRUWGRcVGRgYGRYWGBgdGR8fHBQYGxoXHyYeGRkkHBUbHy8gJScqMi0sGB8xNTMqNScrLCkBCQoKDgwOGg8PGiojHyUsLSwpLDU0NC0sKSwsKjQsKSkvMCkpLCwqLywsLCwpNCwqLC0sLCksLCwqLCwvLC0sLP/AABEIAMkA+wMBIgACEQEDEQH/xAAbAAACAgMBAAAAAAAAAAAAAAAABgUHAgMEAf/EAEcQAAIBAgMEBQYLBwMEAwEAAAECAwARBBIhBQYTMSJBUWFxFBUWMlSxIzRCUnOBkZKU0tQzVWJyk6HRB0OCJFOiwWOD8UT/xAAbAQEAAwEBAQEAAAAAAAAAAAAAAwQFBgIBB//EADIRAAIBAQQGCQQDAQAAAAAAAAABAgMEESExBRJBUWHwFBUiMnGBkcHRE0KhsSMz4fH/2gAMAwEAAhEDEQA/ALxooooAooooAooooBf3p2risOFeCPDvHmijPEeRWzSyCMWCoRlGdTzvzrmn3y8mmWLHCNCYXmLRCaVRlfLyCZgoU3LEACpfeDZrTw8NCAeJBJc3taKVJGGnWQhA7yK5do7CeTESShlAbCvhwDe+ZmuDy9WgN2P3pw0JUSSjpKHuqu6qhNlkdkBEcZ+exA0OuhrLeHbYwscbtlytLDExZsoUSOFLEnsBvSrjf9PJCVKtE2bDw4eQPJiUVTEpUuFhZRMpDkZHy8vWFyKZtu7C48MMa5MscsEhDDQrE4ZltrqQLC9AaPTCE4nhrLA0awS4h5FkVggjZB0rGwFnJufm1t9MsLwZJWlKpEUD545UZeIQIyUdQ+VidGtY666G0bt7cVcQ78Phwq+GkgJRbEOzxvG1ltdRwtdQddLcxywbky8KbNwUkkbDWtJiZujBKJTd5yTr0rKFABPM30A7sNv/AAtNNHw8SBEIzfyfFktnv8gRXW2nPncnkK6Y9+cI0ayLI5VjIBaHEFjwiBKcgTPkUkAtawJteo7b2wMaZ52wkkCpiBCHLNLHKojzBlRkRguYMOnzXW2tiNe0d1Z5IMOogwSNDmVVSTEx5FIAQxzxBZE9XpLazC2otQEztDfPCQOFlmsSizaJI4EbEhZGZFIVLqbsSANL2uKzxG9uGSSWNpDmhCmS0cpCZgpS7KpXUOLa669hstYrYuLbEyQpJG2fAYbDyzSq4YkvOrypl6LPqWyGwuy6jrlJtz2OHxsKyKOOYzGSC2XhxRRrnGl7tBrbqNASm0N6MPAXEsuUo0aMMrtYy34Q6Km5ax5Vr9L8LwBNxTkZzEBw5TIZBe8fCy8TOMpOXLewvy1qHXdfEyTNNM2HDNNhJcqGQgLBmDLdhdic1wbD6ra8u3ME+DYYjMpbyySZbpK8YWWLhlZTEpaM6aMFYXsDz0Ab9lbWixMSzQPnjYsA1mFyrFG0YA6MpH1Up4bfmfgx4iSPB8J3RcizPx+m/DUBClme5vlvrY2NdW5+wy+FhlnMyycSeWySYiBCJJ5JVJhzC4IcGzgmxseytGE/0/EMWFkiXDrjMO2YyZbLKrG0qOQuY3U3DWuGUHlcEBmfbsIz3k9SVMO2jaSSZMictb8VNeXS56G3NDvbhWMlprCNXdmZZFTLHpKyyMoRwp5lSbVE43djEmeTI8HAkxWHxhLZ+IDEYs8YA6NiILhu+1vlDRhNzJ1mms2HjidZwUXjPFMZb5DJhnbhJa92yG7m/IGwAno968MYnl4jKqFVYPHLG93twwI3UOxYkBQAcx0F60T71oRA0PTEszQNmDxshWKSQhkcBlb4ICzAaNfspfj3BnaBkeREyvDJFEs2KkiUx5s/wjkSxq4fLlSwTKpF9Qe/BbnSKkP7JWGJbEOFaaTQwPAo4kxLu3SXU5RYWA01A7595H82w4pI0zyrhiEZiFBxDRqLsATYGXs6qxTb88UnDxkUCF45JI3jd3QmIAujBkDK2U5hbNcK3K2uOI3el81wYZGjMsS4TViwQth2jY6gFgDwiL266wl2JicQ+fFHDpkimSJIjI4zSrlMjs6qdFBAUL8tib6WA6vTPDKI+JKLskbsVSVkQSAFC7hLRA304mXTWtmI3vwqTiBpbSF0itkkK8R7FI84XJnIYHLe4BudKVtrbg4qWMRcWJlEMMa55MQqxGNQHCxJ0HzMuYO4ut+RygVzYvinGDCxC6eXpimDRTCQAMJJSGy8IxXuwkzag5LX1oBwG+eFKswkchXMWkUxLOCwZIwEvKw4bXCZrBSTYV7JvjhRHFJxSRKXVAI5WdmjvxEyKpcOtjdSARY6aGovEbrYjyOOGORbrPNK68SaFZUkeVlQyRDiLYyIxsLEpY6GjYG6EsHkudovgZMXI2XPYjEFioXPc6ZrG5PK9zQEpsvfLCYiRUhmzM6lk6Eiq2W2cKzKFZlvqoNxrcCxqapY2ZutJH5DmdD5O2IZrZteLny5bjqzi97Uz0AUUUUAUUUUAUUUGgK5wX+rDSS5DhYo1ZsiSSYhlRm+aSsDZGPIZrAkWBOl2Tz3i/ZsN+Il/TVWWL2Rwo4XIDQYlVDA6hZStrG/yZAv3gfnCpPd/eNsMyxTsWw5IVHY3aEnRVdjq0RNgGOqnncari1bXVv7DNZWKMqSqxx38H8D157xfs2G/ES/pqPPeL9mw34iX9NWdFU+sq+9ehB0eBh57xfs2G/ES/pqPPeL9mw34iX9NWdFOsq+9eg6PAw894v2bDfiJf01HnvF+zYb8RL+mrOinWVfevQdHgYee8X7NhvxMv6ajz3i/ZsN+Il/TVnRTrKvvXoOjwMPPeL9mw34iX9NR57xfs2G/Ey/pqzop1lX3r0HR4GHnvF+zYb8RL+mo894v2bDfiJf01Z0U6yr716Do8DDz3i/ZsN+Il/TUee8X7NhvxEv6as6KdZV969B0eBh57xfs2G/ES/pqPPeL9mw34iX9NWdFOsq+9eg6PAw894v2bDfiJf01HnvF+zYb8RL+mrRjNqRRftZoo/53VfHma4/SvC9WIRu9czD7VBFe1b7S8v0eXRprNkn57xfs2G/ES/pqPPeK9mw34mX9NUX6W4XmZ1A7SHUdmpZRbxNboN48M7ZUxUDMeQEiEnwF6O3WpZ/oKlTeTO7z3i/ZsN+Il/TUee8X7NhvxEv6asgb8q9rx1lX3r0PX0IGHnvF+zYb8RL+mqHxn+pLRSNHJhVzKbHLMSv1ExA/wBqm6rPej45N4j3CrtitlWtNxluIqtKMVei66KKK2SqFFaJMaiuEZ1DsGYKSAxVbZmA7BcXPeK0bM23BiVZsPPFKqmxKMGAPPW3dr4UB3UGodd8MGYmlGLw5jVghYOpAY6hefMjUdo15VvG8WGMqRDEQmSRQ6IHUsykXUqL6ggEjtAJoBVwGzUxGzo4pL5XiUG2hHIqynqYEBge0CkkwsDJDOAXjJjfTRwR0XA+a6kG3VcjqqwN3PikH0a+6oXfjZWgxaA3iGWUD5UV7lrdbRklh/CXHWK5RS/klHi/U3rHX+lJX5PP552BuVto/FZWJdBeJjzkjHUT1vHop7QUPWabKq2VCcrRvldCHjca5WHI96kEgjrUkddPm7m31xURNskqELLH8xrX0PWhGqt1jvBA8VofcvM92qz/AEZXruvL4Jaiiiq5UCiiigCiiigCiiigCiiigCiioPejaboqQwnLLNmAb/totuLL/MMwVf4nXqBr1CLnLVR5lJRV7Mdq7z5XaLDIJZV0ckkRRHnZ2GrPr6i69pXnURJDJJriMRLJ/CpMMQ7gkZBI/mZuVRGPxUmGypCsSQogOZ1kdSbnMrNGbxaDMXYNcsT1GunFbyRxqzFZLKZlNgp/YWz9fXm07e6tWFBQS1V5mRVrzqPcjuw2z4o/UjjU9oUA/bzNdJc9pqExW9cUZKuHV1LAoeGGGUKxNy4VtJFsFJJva2ht0xbbVkmkCvkizXYhRmyLmbKL5uRHMCpHGWbK1zJLMe01hNGHFnAYdjAMPsNLuI3gliAMzwAtE8gRUlLLZC4sxIWXRTcXTleuybeiJTICHuiyPpkJIjIV+iGzKbkWzBb9VfdRn25nbHs8RkmB5ICTc8I5VJ7TGQYyfFdaltkbxtxFhxWUO2kcqjKkp+aQSeHLa5y3IaxynmArzb0ZXtwZbKJ8+illMQjNgFY3BEwN+q/c1u0OMXh2y3Ga4U3Q5WU3R1ZGZTZgGBBPKo6lFSXa9SalWnTfAfarPej45N4j3CrB2RjDNh4ZSLGSOOQjvdQx99V9vR8cm8R7hUWjldVa4e6NOvjFFm7f2u8LazYaCPKzBpFkmdsgzPaNGTKABzzNfQW1Fd2xMY8sQdzEwPqsmdcw67o4zRsCCCpJItY60v754WaSaErHG8aa6piy+bQgf9Po0fRBsdMyjsFTu7eGMeFiVvWsSdJF1Ykm4lJctrqWNybk866MokTvJuw0+IzRqq58Ni4Hk0zAyrGsN+sgZW8Prrgw+zsQy4ji4YweUwxYIKjJJkKRzZp2KaBLyBB12Vb25B4ooCvIdjYsYiHF+RBTCsMXk6yxXfJHMjSK2iCxnCgEg5VPLRaw2LujioRFA0KEGbCYlpg62j4KIHhC+u2sWRSNMsh5WsbGoNAIu68EgghZpbpwxZMii17W6V7mw0771NEVHbufFIPo191SVcbVd834s1I5Irja2yfI5hGP2EhJhPzTzaA+GpX+HT5OuiOR4pVmhIEigjX1ZFOpje3ySdQeanUdYNhbW2WmIhaKQHK3WNGUjVWU9TKQCD2iq8aJ4pHhm/aJrcaCRTfJKvcbajqYEdl7MJ66v27TXstWNWP0KnlzvQ/bD22mKizpdSDldG9aNhzVvtBBGhBBGhqRqssNipIJRNBq1rOhNllUfJJ5Bhe6t1HQ6E1YWytqJiIVliN1YdehUj1lYdTA6EdRFQVKerisijXoSoy1XlsZ10UUVCQBRRRQBRRRQBRRRQBSrtg3xzX+TBEF8HeQuftRf7U1VAbybKkLpPAud0BR47gGSMm/RJ04itqLkAgsL6i09nkozxILRByptIgsbsSKVszqbkBWys6B1HJXCkB11OhvzNc+P3ailWT1lZxIL3YhTIAJCEvlubC/Ku2HaUbMUzZXHONwY5B/wext3jTvrrC35a1qa0kYuKI5tgxEk2cE5rsJJA7B7BlZg1ypCKLfwjsrqw+EVAwUWDMXPXcmwPPwGldGQ9h+yjIew/ZXzWbPhEDdiC2XIxWzKFMkhRAwKtkUtZLgkaDkay9HIOl0DZhIpGZrWlIaQAXsLkA6VK5D2H7K1yyqouzBR3kD3191pbxezil2JEzMxU3YuSQzDWQKr8jppEngVBFelEwsUjqCdTIbkszubAanUsxCr9lZDaqMcsOadySAsQz8ud29RQOsswFSmzN3HeRZcVlGQ5o4VOZVYcpJG0DuOoAWU69I2IjnUUF2n5E9KjOo+BKbOwMkWEhiVkEkccaZipdbooDdEMpPI/KFV/vCrjFS52VmvqVUoDoOSl2I+01aNVnvR8cm8R7hXjR0m6r8PdGlXV0UWPvjgC/BcJxOGXOUwtiFNxa5QSx9IdR15ntqU3fmDYaIqABl5BDEFtoV4ZLFCCCCpJIIIrh3nGGYwpiklKkvlZDKFUgC+YxEHXqv2VKbLhiWFBAoWO3RABA11Jsdbkkk35k10RSOqiiigCg1w4nbuHjQPJiIUQsUDM6KpYEgqCTYsCCCO41mu1oTMYRNEZgAxjDrnA7St721/vQCzu58Ug+jX3VJVG7ufFIPo191SVcbV78vFmrHJBUHvXsE4iINGBx4rtGeWa/rxMfmuBbuIU9VTlFeYycXej0m070Vdh5w6hhex6joQeRUjqYEEEdRBrr2NtbySfOT8BKVEo+Y3qpMO7kr/wANj8nXo3n2fwMWWHqYgFx3SrbiD/ktn8Vc1HOgIIIBBBBB5EHmKu4NcGby1bXQxz/T5/BZ9FKW5u3TcYWZiXUXhc85EXmpPXInX85bNzzWbapTg4u5mFKLi3GWaCiiivJ5CiiigCiiigCiio3bm2Rh0FlzyOckcd7Z2tfU/JRQCzN1AdZsD6hFzkoxzYbuPNu4jDIg8rERUmyq6iQsexEsWZu5Rel2VIHPwWy4rfOmyw35fJRXbrPMDlXBtXEthgs8jRvPK6xtLJmVEDBjlULcpGMtgo58zc61hg974+GWmK6F7NHndHRApaVcwBKAvlOnMG166Sz6NjBfyNt7r7kQtpvE7Dsi/wDsYBPCJ5D36s6js+T9lHmNfmYX8OPz0Lt5WnjjjBYMZQXswW8agkKeTamx/wD2uXGbxMmd7QLEkhivJLw3dlNpMlxlFiGsGOuU8rg1eVmpLZ+z5dE6vMa/Mwv4cfnrZDswoQUTBgg3BOFU69fywb9961+kEYLB83RkMRIRyqnPw1zEi1ywtpft5a1pn3qjA6CSMcygDKVuDKIXYE6EK7W79O24OzUXsF0UTce80kI/6mJOEOckOayDrLRNchB2qWsOYsCaZEcEAggg6gjUEHkQeyk/Z21o5yeHmIBtcqQpsSDYnTmDode6xqb3SFsFABewUhe5czcMeATKB3WrD0lZKdFKcML9hJFkvVZ70fHJvEe4VZlVnvR8cm8R7hUOjf7X4e6IrR3R439mzmOMNPoGYhEx2Ukj4ImTCxtezLlKk8nJ5gAz+66EYOENmvl+UZCwFzlBMqrIxAsCzKCbXIF6ht/+HkiMixSBeI/ClWVo2sACx4St0luAt1IJkAHSK1MbrrbCRDPmtmUnp6EMQU+EJfoEZOkSejrXSFElawmiDKVYXBBB6tDoeVZ0UBX7btzQouTBCVR5ziEKtCoVcTNngcZ2ChMi5SBqBJy0IrLYG7WJhlw8TxXEM7YhsVmS0gaAxZAubiZszBdRbLEDfkA/UGgETdjAWggfizHoA5S101HLLbkL6VOVG7ufFIPo191SVcbVd834s1IrBBRRRUZ6IzeLYoxUBTNlcEPG/PI6+qbdam5UjrViKQYZCcyuuSRCUdPmsOY7wQQQesEGrRpb3q3ZMp48FhOq5Sp0WZRqEJ+SwucrdWYg3B0npT+1luy2j6Mscnn8ilPAGAvcEEMpBKspHJlYaqw7RTHsLfLLlixrBW5LPoI5OoBuqOTloeiTyPyQuYfEBxcXFiQQRZlI9ZWB1VgdCKzZQQQQCDoQdQR1gjrFTySfZka1ezQtC1k8dj5zLOoquNl7UmwukLB4v+zITlH0bgFo/wCUhl7AKYIN+004mHnQ9wSQX8Ua/wBdh9VV5UZLLExqlmq03c4+mIz0VBLvthPlTFO+SOaMD63QD+9TME6uoZGVlPJlIZT4EaGo3CUc0QPDBmyiiivJ8OHbO0xh4TJlLG6qqAgF3chUW55XJ59QueqlzD4Vi5mncSTMMpIFkRefDjB9VL9Z1Yi56gJvebCO8KmJc7RyJJk0uwFwygkgBsrEi/WAOuoEbZi5MxjPzZFeJu/RwNdK6DRMaWq5O7Wv/BG88TficIrmMtf4NxItjbUAgX7rMajpt1oWJPwi3LnolbASWMiqGU5VLKG0sQSSCLmusbah/wC6p8Ln+4r1Ma0mmHgllPblMcf1ySAC38obnyrZlUhFXyaR8dxqh2FGkokUydEyMqZhkBk/aEC19eep5k2tc1rxW7kchku8yrIbyRrIVjckWa68xcDXKRfrqZw27Uraz4lgfmQBUUd2dwzt4jL4V1LurD8ozueV2nmP9gwA+oCs6elaEXcr3zxPurfsFibdKFnZzxLsxc6qdc5k0upK9I/JIuLA3rXjNlYaMKJJSh1C3dQxvMs/RBHSPEUdR00ptG6uGvcxZv52kcDwDsQOddeC2TDDrDDFGToSiKpPiQLn66glpeH2xfPqNQScBu80sjNAJ41kUq88oyEIzBisSsokkfWwd7hByJ9UvuHw6xoqIoVVAVQOQAFgPsFbKKyLTa52h3yyWSPUY3GrEwl1sHdD85cl/wDzVh/aqy3hwxXFSgySMQfWYrc6DnkVV+wCrSqs96Pjk3iPcKs6Mf8AI/D3RDaO6WVvFsOWZ0ZBhZAjBkWdH+DYc2V4zfXTQjmAb6Cu/YGAkiiCSmLTRUiVlRB2XYlnN9SxtfsqC33xaM0cLQzkkFxLHDI5TkPg5I5EaOTvB7Klt1cO6wDNLiXVtUGJ4ZmUaizNHo17BhfUXsewdGUSZooooAoNR28G02w+GlmSIytGjPlBVb5QSSS3JRbW1z2AnSurBz54kci2ZVa3iAf/AHQCru58Ug+jX3VJVDbr4+NsPCiyIXEYuoYFhbQ3ANxY6VM1xtVXTfizUjkgoooqM9BRRRQEDt7dJJ24kbcKe1s4F1cDksi6Zx2G4I6j1UoY+CTD28qj4Y5cQdOH7/yL9jhfrqza8IvzqaNVrB4lijaJ0e7luKyBvqOVe02Y7cfDuS0QbDsdbxEKpPaYyDGfHKD31ET7n4pPUeCUd+eFvc6n7RUynF5M1KekKb76u/PPoRQrnW0LhopOBI5sChC5zzsyHoydtiD9VdGMhlhF54JY1HN7B4x4vGWCjvawqK23gmlERjsSpZwbi18t4z3gsBU0FjngTznTqwerdLhzkN+zP9QLFkxKAlLBngu4F/nxayJprpn0pn2bteHEKTBKkgWwbKQcpOoDDmp7jVNJs2YFmym8hRns1tTxCw6LKTlLqPWHK+tq9wuy58yMzSK9kDOkhR9IiGGZCDbiZTbr518nZ6bydxkzskn3E14/P/S8KKr3Y29WMiijEwjnsq5sx4cl7C/TUFH1vqVF+s9dMeB32wzkCRmgc6ZZhkBPYHBMbeAa9VJUZLLErzo1KeM4tDAG7zXleA17UJEFFFFAFFFFAFFFFAFVnvR8cm8R7hVlO4AuSAO8299VpvM4OLmsQdR7hWno3+1+HuivaO6P3+oEhRImvhkVmZGeUQkhmFkYCUdLKM7WFzdV+Tmqa3Yv5JDmKm63BXh2yknh34PwZbLa5Tok3tpaoffrGcI4do34c15Ajl8PGgGUcQMZwRcgCwUX0PIXqY3ZiC4SGxBuM1w6SAliWY5o1VDqT6qgdgFdGUSUooooDRjsGssUkT3yyKyNbQ2YEGx6jY1nBCERVHJQFHgNBWyg0Am7tqPJINB+zX3VJMwAJJsBqTUdu58Ug+jX3V24qDOjpe2ZWW/ZmFv/AHXG1P7H4s1I90UvSTET9OJkhiOsYaPO7L1O92AW/MIBcA6m+g3R7y4lD044Zl/gzQv9Qcup6vlCovZcuaGMkWIUKw7GXouPqZSPqrqrvFomxyppavntOKlpW1RqN623LYMOyt5Ip2KAskoFzHIMr2+cBch171JA66laQsVg1kADXuDmVgSrIeplYaq3eKk9lb0NGyx4wixOVMRoqsepZRyjc9TDosfmmwPPaQ0NOgteljH8r5N2w6WhX7FTCX4Y1UUUVgG0FFFFAKG39554MTIiKJAFvHEqEu5KMelchrZ1tnTMANGAJvSZj4pUzS4fhCMlico+CLBA5VABlSRiW6IIBtlNn1NxXrGRcwIbUEEHvB0IqzCuofaeY68Za0Xcyj4N5XZehld7joAEEjyfiEdovKLf2rfhdpzPkAZLNIqZwt7AozMLcrgqPC9jrztHaO6OHlVbK0TIqorxnK4VRZVN7h1AHJwaVtp7ExOGGZxx4xzkiBzKO14rk270LeAFWVWpy7qxNShatbCpJr9f4KUe3Zimawz5FZYgjEyXjLMQQbqAwy91rHUipLY+LaVXzlGW4AI5G4uwNuibHs7bHUV3xTBlDKwZTqCDcHvvWZNfZTTwuuNOFOSableY4JpIPi0rRD5nrRH/AOptB/xynvpgwG/eWwxcWT/5Y8zx+LL68f8A5AdtQFFRNKXeIqtipVMUrnw+CyMNikkQPG6urahlIZT4EaGttVhhWeFzJhn4bE3ZbXjk/nTkT/ELN39VN+w98EmYRSrwZzyUm6SdvCfk38psw7La1XnSaxjiY9ezTo97LfzkMFFFFQlcKKKKA1zwK65XVWU9TAMNOWh0qs948Oq4qVVVVAOgAAA0HUKtCqz3o+OTeI9wrT0a/wCR+HuivaO6P+/eJEaxFmjUMxGaWVYo1st7C8UhLG3IDqNzyBnN35A2FhIZGBUG6NnU/wArZVuO/KPConfNspgcTQxOpcBpMQMNowGYAmKTPyFxYcgeypTdzGmXCxOTcldTmEgJBIJDhVDrpowABFiOddGUSSoopX3t2jMsqRwziAcDE4guVR7mHhhUOfQJ8IWa2tl0I50A0UGk/a2255FwvCmGF4uFmxbMVR+lGsZWM8TQL8KWbkbIbEc66dkbcnlxWHD5FimwnlAQA5g14r5mP0pAAHVre+gHLu58Ug+jX3VJVB7s7QBggThzA5AMxjcJoPnkZbaaG+tTlcbVV034s1IvBCft7ZTQSvPGrPDIS0qqCzRv1yKo1ZG5soBIIzAG5tzQzK6hkYMrC4INwR2ginml7au6YLGTCkRSElmXXhSk886j1WPz117Q3Kug0bpn6UVSr5bHu8TC0holVm6lLB7VvFrHbYWIyAqxKIjgC13zsUVV781h/wAhXJLvNAWSN/Uli4hZrZArAnK1+ZIVtO6tBnhxOIhvJw5omcNEdc5jYEhW5OqyRhrrfkeWtt2F3VCMSJCbmW3R9VZEyKg15Lcnvv1V1am54wuaOcdOFPComnz/ANOzZ2+HkcqxFmmg6dhcPJEqKjFla5LxgSDoN0gBcEiwp82btWLEJxIJUkS9syEEXHMHsOo0PbVZTbprkYNKQuWTMctrBookJvm0t5OG1vzI767diYWSAGbCzC8hzFSjCGTSwujMXDaXzhr69YsKwLfob6rc6Kue7Y/g3LHpaNOKjVba3llUVAYHfGI2XEA4Z/8A5COG38kvqHwOU91TwNcpVozpS1aiaZ0dOpCotaDvR7RRRUR7CiiigFva+5aSM0mHbgSNq1lzROe10uOl/EpB7b0sYzBzwX48DgD/AHIwZYj33UZl/wCSi3aedWXRU0azWDxLFK01KWEXhu2FXwzK4ujKw7QQR9orOnXau6mHnJYpkkP+7H0JPrI0fwYEUpbW2PNhbmQcWH/vINV+ljHL+dbjtC1PGUZZGpRt8JYTw/X+HPWueBXUq6hgeo/2+vv6qyjkDAFSCDqCDcHwI51lXrI0MGjv2VvRNh+jLnxEPbznQeJ/bL42bvanXZ+0o54xJC6uh6x2jmCOYYdYOoqu6wizxycSBzFJpcjVXtyEicnH2EdRFeJQjLgzKr2C/tUvT459C0KKXdg73rMwinURTnQC5McvaY2PX/AekO8a0xVVlFxdzMlpxdzzCqz3o+OTeI9wqx8TiRGuZgxGnqqznXuUE1WW8WLDYqVgHsW60ZTyHUwBFaOjE/qN8PdFa0d0tzae7qTvnabFIbAWinmiXTryowF9edd+EwwjRUDOwUWu7M7HvLNcse81uoroyiFcW0tjQYgKMRBFKFN1Eiq4B5XGYaaaV20UBH47d7DTAibDQyAtn6aK3SyhM2o55VC+AtXUcKmcPkXOFKBrC4UkEqD2EqDbuFbqDQCdu58Ug+jX3VJVG7ufFIPo191SVcbV78vFmrHJBQKKKjPojzbry4iFMLNAqIs8kvH4ilgrSO4EQXpKzBwDcjTN3Uv7Q3V2hDFnb4e4LtkY51cKUAyqRmSzA/B2PRGl7mrYorQoaQrUH2Mtq2FWtZKdZdpFNR7Fkmjf1WT/AKnKucZVLxxrGpUGykOr3X5JPaakcFsuWPEBgoyWAJL3sOGFAUCxFmX1SGHMgg6U77a3XErGWBhFOeZtdJLchKvX3OLMO0jSl18SY3EeIQwyE2F9Y3PVw5PVa/zdG7q62w6QoWrC+6W743nMW2x17Pfcr47/AJOhhcEEXB5jqNaMPHJBc4STh9fCPSgb/h/t37Ut2kGuiitSrRp1o6tRJoyaVapRlrU3cxk2JttcShOUo6HK8bWJU9Wo0ZSNQw5jsIIElSlu58de3XB0uzSQcO/f0pLeJptr880hZ42a0SpxyXurzvLFXdooRqSzYUUUVRLYUUUUAUUUUAu7U3KikLPCTh5DqSgBjY9rxHok9pGUntpY2hs+fD348V0H+7Fd4/Fh68f1gj+I1ZNFTRrNYPEnpWipS7rw3bOfArCKUMAVIYHkQQQfAisqb9q7mwzMXS8Ep1Lx2GY/xoei/iRfsIpV2lsufDXMyB4x/vRAlQO101ePx6SjrYVPGUZZGtRt8J4Twf458TmngV1KsLg/+tQQRqCDqCNRU7u/vW0bLDi2zKbLHOdDfkqTdWY8hJoCdDYkFoSOQMAVIIOoINwfAjnRLEGUqwBUggg8iDzFemk1dImtFmjXjx2Ms+qz3o+OTeI9wph3N22xJwszFmRc8Tk3Z0BsVbtdLqCflBlPO9L29HxybxHuFTaPi41muHujlrVFw7Ms0y66KKK6EzwooooAoNFFAJ27nxSD6NfdUlWGH3TaNAiYuUKosBkhNh1C5S5rZ6Nye2S/cg/JXPT0bWlJtXc+RdVeKR5RXvo3J7ZL9yD8lHo3J7ZL9yD8leerK3DnyPvSInlFe+jcntkv3IPyUejcntkv3IPyU6srcOfIdIieVqxOFSRGSRFdG0KsAynxB0NbvRuT2yX7kH5KPRuT2yX7kH5KdWVt658h0iItTbmAX8nxEkXYjgTRjuAa0gHcH69LVrbdfEH/APpgHeIHuPtntTT6Nye2S/cg/JR6Nye2S/cg/JWjDrGC1VU9/wBoozs9jm9Zw9v0ROxtgDDs78R5HcIpZggsEzEABALayMfs7Kla99G5PbJfuQfko9G5PbJfuQfkqjUsFpqSc5tNvj/hbhVpwjqxVyPKK99G5PbJfuQfko9G5PbJfuQfkrx1ZW4c+R76RE8or30bk9sl+5B+Sj0bk9sl+5B+SnVlbhz5DpETyivfRuT2yX7kH5KPRuT2yX7kH5KdWVuHPkOkRPKK99G5PbJfuQfko9G5PbJfuQfkp1ZW4c+Q6RE8or30bk9sl+5B+Sj0bk9sl+5B+SnVlbhz5DpERW23uYGLS4UrFKdWQ/spD2sB6jn56/WGpWMhV+HKjRS88j8yBzKEaSL3qT32q0vRuT2yX7kH5K5NqbijERmObFSsvMdCEMpHJlYJdWHURU8LDWyldz5FqhpJ0cFit3wVw+JMLRzjnCwkPevqyj642b6wKz3kkDYqUqQQSCCNQQQLEdxFOUv+k8bWDYzFEWsV+CUNpbpZEBP227q6pP8ATKFjdppidBoI1FgLAABbAAAD6qt2eyypy1nuuIrfaqdoknBMcaKKK0TMCiiigCg0UUBVuO3gmikxF8VfiNMuaOfiDCxrOiSM8LRgRskTGzkkZgbjWpg7ZkXZ+OMeKZ1hn4SYglXZYm4XGfNbKxi4kozEH9nrexp0GDTM7cNLuLMcouwHIMeseNY5IokVLRohsir0VUk8lA5a9lAVjjtvyKcTGNoSiLDpipIJs8d5pI1hYRsxW0ojeV0yjnyNyKmNlbalbHpnxD53xM0D4a65Y4khMiPktmU5lQ5ydeLbrADqNnRZUXhR5UIKjKtlI5FRawPeK2DCoHMgRc5GUtYZiOoZudu6gNtce1pZliY4aNJJR6qu5jU/8grfZb6xXZWDzKCoLAFjZQSAWNiSB2myk+ANAUFtvfjbw2jho54jh808SpEoyQykuLIZhmzqbgGzW1OlWN5325+78D+Ib/FPDxg8wDqDrrqNQfEEVlQCN5225+78D/Xb/FHnbbn7vwP9dv8AFPNalxSFygdS6gErcZgDyJHMA2oBL87bc/d+B/rt/ijzttz934H+u3+Kea8ZgASSABqSeQoBH87bc/d+B/rt/ijzttz934H+u3+KeaKARvO23P3fgf67f4o87bc/d+B/rt/inmigEbzttz934H+u3+KPO23P3fgf67f4p4Di9ri46uvXl7q9oBG87bc/d+B/rt/ijzttz934H+u3+KeGYAEkgAakmtPl8dgeIli2QHMLFuWUa6tcHTnpQCngdqbZMqCXA4JYyyh2WdiwW/SIFtSBfSnOsHmUFQWALGygkAk2JIHabAnwBoMyhgpZcxBIW4uQtsxA5kDML+I7aAgN+MZDHh1OIkkRS4VVWU4cSMQ2VXlUgog9cm49Tr9UqBxEqYiHLjBipcmGjjQNiQzgp0sQuVxFKmYs7FlYWWxYG1Wga8RwQCCCCLgjUEHkR3UBUuB2gp4IOKxPkhGEOLkaaboTFMRxFaQtmhvIsOdVKgdEEC5BsHcud3wEDSlyxU2L3zsmYiJmvqWMeUknU3qbooAooooAooooAooooAqJ3gilYYfg5tMRCXsQPgwfhL36rVLUUBX2CwGPRYOKcY6cPBtOBIDKX4c4xAQ5gRaTycsFI0BtfW+XkG0AjMTir8aAMrSK78EQJxMvCaMF+ODmK5SbPa4Or/RQFexQ7SD4cEYg5WwxZyyaxlzxwyq2XMEIDX4hNrqa45MJtTgFVXFFwHPEZ1Dlzh8QoGUuwB4vBOZGyksLKtjVnUUBXW3cRPhmkEk06wcTENH8MiyECCJo2zuwJjWUzEgnQ5dMo0kNrJi3wWCaM4gvwwZAmhZjGLZznR1Oa+ozAE9JSOU/vH6kX0sfvqWoCu8au02SRVTEq9sYwIkjIGdVOGVWzC5U5gDYAEHlpW3GbFxMMuI4EeJZZsQDmEpuVGGRUY9IORxQy6MtrC91Ap/ooCujBtQwmwxPlRjQq3EiWEDydRIrqbqZTiM/IDUqcwUEV3ybKxMuy9oRPxmaRJVhVzlfWMALdpHaxe/rt1nktqdqKArvGYXaRbEGM4gHLiOEARlKGEjDLdpLCUSFbnLmzK12sa83hwmMgjxUqTYrLGZSrNLcCLyJmZ7E9WJtY8wRpZasWtGP/ZSfyt7jQCFisPtA/s/KhhyzGxYNPm4S2IKyKeHxM+ma1yNMtq6vI8cqMZPKZHaaJTlkyKIxh0zuFQ3scRmuEZTc3vlBDPK8hXtAVxsjZ2PikSaWPEF2GC49mQlxGsySrYNY2Z0Ygcwb6617Dgdp8MMxxAYLhQylwTbPJ5VlCOLyAcO5DA2Bym9WNRQCfi4JhsoDEFzaRGlz2zcDjgyK+VmuBBcHpE5b3N71FYXd/GRTSzqolzy40QI2S2HMrs0OJGpDK/JiekFcW0zA2I3KteF9RP5R7qAr7C7Ex0piztiFs98z2zQucLiEeRSZHYjiSRDSwuDYWJrpxWE2jIIXPGRpCzSoroOCDPhQqA36oI5jcdr9ZFPtFAIDYbHxyRkDFSKskgCmQBcgxL5C0me9+AV/aK4Kra6Ne7HugDwZCCOGZ5zD9GXOW38JOYr/AAlbaVNtyrXhP2afyr7qA20UUUB//9k="/>
          <p:cNvSpPr>
            <a:spLocks noChangeAspect="1" noChangeArrowheads="1"/>
          </p:cNvSpPr>
          <p:nvPr/>
        </p:nvSpPr>
        <p:spPr bwMode="auto">
          <a:xfrm>
            <a:off x="80963" y="-950913"/>
            <a:ext cx="2390775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astronomygcse.co.uk/AstroGCSE/New%20Site/Topic%203/sun%20on%20H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066800"/>
            <a:ext cx="4654009" cy="4495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19400" y="457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life cycle of our sun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286000"/>
            <a:ext cx="6477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Constellation </a:t>
            </a:r>
            <a:r>
              <a:rPr lang="en-GB" dirty="0" smtClean="0"/>
              <a:t>– a part of the sky. There are 88</a:t>
            </a:r>
          </a:p>
          <a:p>
            <a:endParaRPr lang="en-GB" dirty="0"/>
          </a:p>
          <a:p>
            <a:r>
              <a:rPr lang="en-GB" b="1" dirty="0" smtClean="0"/>
              <a:t>Asterism </a:t>
            </a:r>
            <a:r>
              <a:rPr lang="en-GB" dirty="0" smtClean="0"/>
              <a:t>– a pattern of stars in the sky, e.g. the Plough</a:t>
            </a:r>
          </a:p>
          <a:p>
            <a:endParaRPr lang="en-GB" dirty="0"/>
          </a:p>
          <a:p>
            <a:r>
              <a:rPr lang="en-GB" b="1" dirty="0" smtClean="0"/>
              <a:t>Open cluster </a:t>
            </a:r>
            <a:r>
              <a:rPr lang="en-GB" dirty="0" smtClean="0"/>
              <a:t>– a group of young stars in the disc, e.g. the Pleiades</a:t>
            </a:r>
          </a:p>
          <a:p>
            <a:endParaRPr lang="en-GB" dirty="0"/>
          </a:p>
          <a:p>
            <a:r>
              <a:rPr lang="en-GB" b="1" dirty="0" smtClean="0"/>
              <a:t>Globular cluster </a:t>
            </a:r>
            <a:r>
              <a:rPr lang="en-GB" dirty="0" smtClean="0"/>
              <a:t>– a group of old stars in the Halo</a:t>
            </a:r>
          </a:p>
          <a:p>
            <a:endParaRPr lang="en-GB" dirty="0"/>
          </a:p>
          <a:p>
            <a:r>
              <a:rPr lang="en-GB" b="1" dirty="0" smtClean="0"/>
              <a:t>Nebula</a:t>
            </a:r>
            <a:r>
              <a:rPr lang="en-GB" dirty="0" smtClean="0"/>
              <a:t> – a cloud of gas and dust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363" y="752475"/>
            <a:ext cx="7153275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 types of </a:t>
            </a:r>
            <a:r>
              <a:rPr lang="en-GB" b="1" dirty="0" smtClean="0"/>
              <a:t>nebula</a:t>
            </a:r>
            <a:endParaRPr lang="en-GB" b="1" dirty="0"/>
          </a:p>
        </p:txBody>
      </p:sp>
      <p:pic>
        <p:nvPicPr>
          <p:cNvPr id="30722" name="Picture 2" descr="http://www.astronomygcse.co.uk/AstroGCSE/New%20Site/Topic%203/eag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1866900" cy="1971676"/>
          </a:xfrm>
          <a:prstGeom prst="rect">
            <a:avLst/>
          </a:prstGeom>
          <a:noFill/>
        </p:spPr>
      </p:pic>
      <p:pic>
        <p:nvPicPr>
          <p:cNvPr id="30724" name="Picture 4" descr="http://www.astronomygcse.co.uk/AstroGCSE/New%20Site/Topic%203/pleiade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86000"/>
            <a:ext cx="2000250" cy="1609726"/>
          </a:xfrm>
          <a:prstGeom prst="rect">
            <a:avLst/>
          </a:prstGeom>
          <a:noFill/>
        </p:spPr>
      </p:pic>
      <p:pic>
        <p:nvPicPr>
          <p:cNvPr id="30726" name="Picture 6" descr="http://www.astronomygcse.co.uk/AstroGCSE/New%20Site/Topic%203/horsehe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209800"/>
            <a:ext cx="2305050" cy="1704976"/>
          </a:xfrm>
          <a:prstGeom prst="rect">
            <a:avLst/>
          </a:prstGeom>
          <a:noFill/>
        </p:spPr>
      </p:pic>
      <p:pic>
        <p:nvPicPr>
          <p:cNvPr id="30728" name="Picture 8" descr="http://www.astronomygcse.co.uk/AstroGCSE/New%20Site/Topic%203/catsey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2209800"/>
            <a:ext cx="1733550" cy="174307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4419600"/>
            <a:ext cx="190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Emission</a:t>
            </a:r>
          </a:p>
          <a:p>
            <a:endParaRPr lang="en-GB" dirty="0"/>
          </a:p>
          <a:p>
            <a:r>
              <a:rPr lang="en-GB" dirty="0" smtClean="0"/>
              <a:t>Red, hydrogen in the cloud is excited by stellar radiation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4419600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Reflection</a:t>
            </a:r>
          </a:p>
          <a:p>
            <a:endParaRPr lang="en-GB" dirty="0"/>
          </a:p>
          <a:p>
            <a:r>
              <a:rPr lang="en-GB" dirty="0" smtClean="0"/>
              <a:t>Dust in the cloud scatters light from stars so they appear blue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4419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Absorption </a:t>
            </a:r>
            <a:r>
              <a:rPr lang="en-GB" dirty="0" smtClean="0"/>
              <a:t>(or dark)</a:t>
            </a:r>
          </a:p>
          <a:p>
            <a:endParaRPr lang="en-GB" dirty="0"/>
          </a:p>
          <a:p>
            <a:r>
              <a:rPr lang="en-GB" dirty="0" smtClean="0"/>
              <a:t>Dust blocks out light from stars behind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086600" y="4419600"/>
            <a:ext cx="190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Planetary</a:t>
            </a:r>
          </a:p>
          <a:p>
            <a:endParaRPr lang="en-GB" dirty="0"/>
          </a:p>
          <a:p>
            <a:r>
              <a:rPr lang="en-GB" dirty="0" smtClean="0"/>
              <a:t>The remains of a dying star. Dust and gas ejected into space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astronomygcse.co.uk/AstroGCSE/New%20Site/Topic%203/neutronst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2857500" cy="1905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86200" y="9144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Neutron stars</a:t>
            </a:r>
          </a:p>
          <a:p>
            <a:endParaRPr lang="en-GB" dirty="0"/>
          </a:p>
          <a:p>
            <a:r>
              <a:rPr lang="en-GB" dirty="0" smtClean="0"/>
              <a:t>Very dense spinning objects emitting jets of radiation</a:t>
            </a:r>
            <a:endParaRPr lang="en-GB" dirty="0"/>
          </a:p>
        </p:txBody>
      </p:sp>
      <p:pic>
        <p:nvPicPr>
          <p:cNvPr id="35844" name="Picture 4" descr="http://www.astronomygcse.co.uk/AstroGCSE/New%20Site/Topic%203/blackho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2924175" cy="28956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62400" y="3886200"/>
            <a:ext cx="449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Black Holes</a:t>
            </a:r>
          </a:p>
          <a:p>
            <a:endParaRPr lang="en-GB" dirty="0"/>
          </a:p>
          <a:p>
            <a:r>
              <a:rPr lang="en-GB" dirty="0" smtClean="0"/>
              <a:t>Their gravity is so strong that light can’t escape.</a:t>
            </a:r>
          </a:p>
          <a:p>
            <a:r>
              <a:rPr lang="en-GB" dirty="0" smtClean="0"/>
              <a:t>Spiralling matter produces x rays we can detect.</a:t>
            </a:r>
          </a:p>
          <a:p>
            <a:r>
              <a:rPr lang="en-GB" dirty="0" smtClean="0"/>
              <a:t>They may account for much of the hidden mass in the universe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astronomygcse.co.uk/AstroGCSE/New%20Site/Topic%203/Orion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2914650" cy="375285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24400" y="1447800"/>
            <a:ext cx="32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Greek letters are used to put stars in order of brightness</a:t>
            </a:r>
          </a:p>
          <a:p>
            <a:endParaRPr lang="en-GB" dirty="0"/>
          </a:p>
          <a:p>
            <a:r>
              <a:rPr lang="en-GB" dirty="0" smtClean="0"/>
              <a:t>Alpha		</a:t>
            </a:r>
            <a:r>
              <a:rPr lang="el-GR" dirty="0" smtClean="0"/>
              <a:t>α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Beta		</a:t>
            </a:r>
            <a:r>
              <a:rPr lang="el-GR" dirty="0" smtClean="0"/>
              <a:t>β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Gamma		</a:t>
            </a:r>
            <a:r>
              <a:rPr lang="el-GR" dirty="0" smtClean="0"/>
              <a:t>γ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Delta		</a:t>
            </a:r>
            <a:r>
              <a:rPr lang="el-GR" dirty="0" smtClean="0"/>
              <a:t>δ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Epsilon		</a:t>
            </a:r>
            <a:r>
              <a:rPr lang="el-GR" dirty="0" smtClean="0"/>
              <a:t>ε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astronomygcse.co.uk/AstroGCSE/New%20Site/Topic%203/ploug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"/>
            <a:ext cx="1714500" cy="2381250"/>
          </a:xfrm>
          <a:prstGeom prst="rect">
            <a:avLst/>
          </a:prstGeom>
          <a:noFill/>
        </p:spPr>
      </p:pic>
      <p:pic>
        <p:nvPicPr>
          <p:cNvPr id="14340" name="Picture 4" descr="http://www.astronomygcse.co.uk/AstroGCSE/New%20Site/Topic%203/ori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733800"/>
            <a:ext cx="1714500" cy="2381250"/>
          </a:xfrm>
          <a:prstGeom prst="rect">
            <a:avLst/>
          </a:prstGeom>
          <a:noFill/>
        </p:spPr>
      </p:pic>
      <p:pic>
        <p:nvPicPr>
          <p:cNvPr id="14342" name="Picture 6" descr="http://www.astronomygcse.co.uk/AstroGCSE/New%20Site/Topic%203/cygnu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609600"/>
            <a:ext cx="1714500" cy="1809751"/>
          </a:xfrm>
          <a:prstGeom prst="rect">
            <a:avLst/>
          </a:prstGeom>
          <a:noFill/>
        </p:spPr>
      </p:pic>
      <p:pic>
        <p:nvPicPr>
          <p:cNvPr id="14344" name="Picture 8" descr="http://www.astronomygcse.co.uk/AstroGCSE/New%20Site/Topic%203/cassi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648200"/>
            <a:ext cx="1714500" cy="18097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2971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must recognise these</a:t>
            </a:r>
            <a:endParaRPr lang="en-GB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26098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14650"/>
            <a:ext cx="44005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0"/>
            <a:ext cx="27051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76600" y="4800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Pointers</a:t>
            </a:r>
            <a:endParaRPr lang="en-GB" b="1" dirty="0"/>
          </a:p>
        </p:txBody>
      </p: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1219200"/>
          <a:ext cx="7543800" cy="1388058"/>
        </p:xfrm>
        <a:graphic>
          <a:graphicData uri="http://schemas.openxmlformats.org/drawingml/2006/table">
            <a:tbl>
              <a:tblPr/>
              <a:tblGrid>
                <a:gridCol w="2057401"/>
                <a:gridCol w="2971800"/>
                <a:gridCol w="2514599"/>
              </a:tblGrid>
              <a:tr h="388215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/>
                        <a:t>Summer</a:t>
                      </a:r>
                      <a:endParaRPr lang="en-GB" sz="1800" dirty="0"/>
                    </a:p>
                  </a:txBody>
                  <a:tcPr marL="31089" marR="31089" marT="31089" marB="310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/>
                        <a:t>Winter</a:t>
                      </a:r>
                      <a:endParaRPr lang="en-GB" sz="1800"/>
                    </a:p>
                  </a:txBody>
                  <a:tcPr marL="31089" marR="31089" marT="31089" marB="310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/>
                        <a:t>All Year</a:t>
                      </a:r>
                      <a:endParaRPr lang="en-GB" sz="1800"/>
                    </a:p>
                  </a:txBody>
                  <a:tcPr marL="31089" marR="31089" marT="31089" marB="310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9843"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Sagittarius</a:t>
                      </a:r>
                      <a:br>
                        <a:rPr lang="en-GB" sz="1800"/>
                      </a:br>
                      <a:r>
                        <a:rPr lang="en-GB" sz="1800"/>
                        <a:t>Scorpio</a:t>
                      </a:r>
                      <a:br>
                        <a:rPr lang="en-GB" sz="1800"/>
                      </a:br>
                      <a:r>
                        <a:rPr lang="en-GB" sz="1800"/>
                        <a:t>Capricorn</a:t>
                      </a:r>
                    </a:p>
                  </a:txBody>
                  <a:tcPr marL="31089" marR="31089" marT="31089" marB="310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/>
                        <a:t>Orion</a:t>
                      </a:r>
                      <a:br>
                        <a:rPr lang="en-GB" sz="1800"/>
                      </a:br>
                      <a:r>
                        <a:rPr lang="en-GB" sz="1800"/>
                        <a:t>Gemini</a:t>
                      </a:r>
                      <a:br>
                        <a:rPr lang="en-GB" sz="1800"/>
                      </a:br>
                      <a:r>
                        <a:rPr lang="en-GB" sz="1800"/>
                        <a:t>Taurus</a:t>
                      </a:r>
                    </a:p>
                  </a:txBody>
                  <a:tcPr marL="31089" marR="31089" marT="31089" marB="310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/>
                        <a:t>Ursa</a:t>
                      </a:r>
                      <a:r>
                        <a:rPr lang="en-GB" sz="1800" dirty="0"/>
                        <a:t> Major</a:t>
                      </a:r>
                      <a:br>
                        <a:rPr lang="en-GB" sz="1800" dirty="0"/>
                      </a:br>
                      <a:r>
                        <a:rPr lang="en-GB" sz="1800" dirty="0"/>
                        <a:t>Cassiopeia</a:t>
                      </a:r>
                      <a:br>
                        <a:rPr lang="en-GB" sz="1800" dirty="0"/>
                      </a:br>
                      <a:r>
                        <a:rPr lang="en-GB" sz="1800" dirty="0" err="1"/>
                        <a:t>Cepheus</a:t>
                      </a:r>
                      <a:endParaRPr lang="en-GB" sz="1800" dirty="0"/>
                    </a:p>
                  </a:txBody>
                  <a:tcPr marL="31089" marR="31089" marT="31089" marB="310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2895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the Sun is in a constellation then it is not visible at night</a:t>
            </a:r>
          </a:p>
          <a:p>
            <a:endParaRPr lang="en-GB" dirty="0"/>
          </a:p>
          <a:p>
            <a:r>
              <a:rPr lang="en-GB" dirty="0" smtClean="0"/>
              <a:t>The Sun is in </a:t>
            </a:r>
            <a:r>
              <a:rPr lang="en-GB" dirty="0"/>
              <a:t>T</a:t>
            </a:r>
            <a:r>
              <a:rPr lang="en-GB" dirty="0" smtClean="0"/>
              <a:t>aurus in the summer so </a:t>
            </a:r>
            <a:r>
              <a:rPr lang="en-GB" dirty="0"/>
              <a:t>T</a:t>
            </a:r>
            <a:r>
              <a:rPr lang="en-GB" dirty="0" smtClean="0"/>
              <a:t>aurus is best viewed in winter</a:t>
            </a:r>
            <a:endParaRPr lang="en-GB" dirty="0"/>
          </a:p>
        </p:txBody>
      </p:sp>
      <p:pic>
        <p:nvPicPr>
          <p:cNvPr id="12290" name="Picture 2" descr="http://t0.gstatic.com/images?q=tbn:ANd9GcQlJwFnJk25UKpJH9dMcwQTvIXN9Za14ZHjmd6QYs5AnRB5vgc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267200"/>
            <a:ext cx="2352675" cy="1943100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b="1" dirty="0" smtClean="0"/>
              <a:t>Declination</a:t>
            </a:r>
            <a:r>
              <a:rPr lang="en-GB" dirty="0" smtClean="0"/>
              <a:t> of a star is its angle in degrees above the celestial equator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b="1" dirty="0" smtClean="0"/>
              <a:t>Right Ascension </a:t>
            </a:r>
            <a:r>
              <a:rPr lang="en-GB" dirty="0" smtClean="0"/>
              <a:t>of a star is its “angle” east or west of the celestial prime meridian</a:t>
            </a:r>
          </a:p>
          <a:p>
            <a:endParaRPr lang="en-GB" dirty="0"/>
          </a:p>
          <a:p>
            <a:r>
              <a:rPr lang="en-GB" dirty="0" smtClean="0"/>
              <a:t>It is measured in hours and minutes</a:t>
            </a:r>
            <a:endParaRPr lang="en-GB" dirty="0"/>
          </a:p>
        </p:txBody>
      </p:sp>
      <p:pic>
        <p:nvPicPr>
          <p:cNvPr id="11266" name="Picture 2" descr="http://www.vikdhillon.staff.shef.ac.uk/teaching/phy105/celsphere/celestial_sp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90800"/>
            <a:ext cx="3981450" cy="3962401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Taur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4000500" cy="37623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248400" y="2561272"/>
            <a:ext cx="266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Aldeberan</a:t>
            </a:r>
            <a:r>
              <a:rPr lang="en-GB" dirty="0" smtClean="0"/>
              <a:t> (</a:t>
            </a:r>
            <a:r>
              <a:rPr lang="el-GR" dirty="0" smtClean="0"/>
              <a:t>α</a:t>
            </a:r>
            <a:r>
              <a:rPr lang="en-GB" dirty="0" smtClean="0"/>
              <a:t> </a:t>
            </a:r>
            <a:r>
              <a:rPr lang="en-GB" dirty="0" err="1"/>
              <a:t>T</a:t>
            </a:r>
            <a:r>
              <a:rPr lang="en-GB" dirty="0" err="1" smtClean="0"/>
              <a:t>auri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R.A. = 4h 34mins</a:t>
            </a:r>
          </a:p>
          <a:p>
            <a:endParaRPr lang="en-GB" dirty="0"/>
          </a:p>
          <a:p>
            <a:r>
              <a:rPr lang="en-GB" dirty="0" smtClean="0"/>
              <a:t>Dec. = 16</a:t>
            </a:r>
            <a:r>
              <a:rPr lang="en-GB" baseline="30000" dirty="0" smtClean="0"/>
              <a:t>0</a:t>
            </a:r>
            <a:endParaRPr lang="en-GB" baseline="30000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352800" y="3200400"/>
            <a:ext cx="2667000" cy="5334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76600" y="4572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Charles Messier catalogued 110 objects</a:t>
            </a:r>
          </a:p>
          <a:p>
            <a:endParaRPr lang="en-GB" dirty="0"/>
          </a:p>
          <a:p>
            <a:r>
              <a:rPr lang="en-GB" dirty="0" smtClean="0"/>
              <a:t>This is one of them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657600" y="2133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data:image/jpg;base64,/9j/4AAQSkZJRgABAQAAAQABAAD/2wCEAAkGBhQSERUUExQVFBQWGBoXFhgUGBgXFxgcGBgaFxgYGBgYHCYeGhojHBcYHy8gJCcpLCwsGB4xNTAqNSYrLCkBCQoKDgwOGg8PFywcHxwsKSwsKSwpLCksLCwsLCwsLCkpKSwpKSkpKSwsLCwpKSwsLCwsLCksKSkpKSksKSwpKf/AABEIAMIBAwMBIgACEQEDEQH/xAAbAAADAAMBAQAAAAAAAAAAAAAAAQIDBAYFB//EADEQAAEDAgQEBAYDAQEBAAAAAAEAAhEhMQMSQfBRYXGBBAWRoQaxwdHh8RMiMkIUcv/EABoBAQADAQEBAAAAAAAAAAAAAAABAgMEBQb/xAAiEQEAAwEAAgMAAgMAAAAAAAAAAQIRAxIhBDFBEyJhcYH/2gAMAwEAAhEDEQA/APiIbRAKaQBsgpxrIEcNeyQbRNSgyOwiKOpMG41EjXgsZb0TBSyoHiGSTAHS3ZGYE6x6/ZNra03CkqQ2ofrySlIBBXLhZAiK0QOqeHjFtAdD7iDfl8kAa1VOgWJsDURWKi5sdiymfRBMinvCkEKCqMUgdZ48qe1UB27/ADUAB48e6rEAkxIANJiY0niVMWSQMDeiVQE2Ch4pFMDH3Ta6+u7qRZXAy1NQRTjeu+PoE239UiFTTzUtCBgpA6IN0UUDJi4WXUGxoZFRN40kTzUAoIQ10VUx9+w3sNiII48O/WVNlt+Z+aPx8R2LiEF7rwA0UEWbAstMqbZvoCdkoTKqDMhOvE9k0CDjpuUiUy7eqW+qBiuiyYOSTnLgMriC0AnNByzJFJieAWLmmgQNOfRZnMYGAhxL5OZpAygQMpDs0kyXSIpA4qAaRQyeXTgpiymAEWtWu53ZKEAcJTQBQNUiUQgYN6IaKoaOH57KsytEB/6NqmkAa6UA+SWWiZH4+6VI+uwr4ERpv2TJPv7pZ99k7/mVXxCMySadKcraJNTj39kObBvZR4iQUNVAUsjKpwS5MfOydK/RZPDBk/3kiDRsAzBj/QOsTylTFdkYUQqngjPeY39fuqzAV9EqJgURm3zIVQISJQSoAAieKHDhVEIKfE8BNrwOHNIC9R9a8FKcVQGbjPr+EK8/Nx0panBCJSwdeyPoixHBPPPQVifX1RCSmTrXvdEflI2QApWON/v6JucTrayHJiO6BQnF0u6HK0AQ0IBTVsCATBSVMI1Cn0Nv/wB7f4f4xhtzZi7+QZs5BblyGsZdbarShXoNhI9FeK+vSZtM/actVeS+laA95nhZNmCXSQCQKnkKD5keqAOP2rWFMUn7V0B5km8zJk1n591LT+1Y9JHHn0V4bzUA3vz016la157KNR/EYmKH36KIXReS+SN8Q3El7MM4eGXf3JGaNBM/2PBeRi4EGBzNPf5Lsv8AD/rrOOkTONMplwrp762rZXAAtWbzSOER0UEb1XBamNSPD8dkimR3SI3e6xslMKtfykh1694p6LMU1xa4GkggiYI4jl2RiYpcSTEkkmKX5Cg7JF9N9UPdPAUFuw9dVCSNUFFUSiAQkUwNeyQagJTSzbhCBlCbZtStNPrZIhA8vMHXcpOCI+6EFZefT1UBUXnv7IyE0FenSfkEAQeybn+vHsIRJTYeIH7p+VaBKc8dykU3RA9/Uq0BhBPLfNMNE8un0QtYp+oJsfje6KgPRLItnw4kiRI5U944ro48/KcVmcYGCyyETe6yDB57+mqYwuK9CvH1kwpNmLIUfxm9eC38HwZO6rLieWETNPnv7LePj/sM56R9NJmIQKG6xPeTfe4WxieHIWE4Si9bZiYmGKaR8+mkfpYSsz2LG5q83rSYbRKHCqRrdUdEpK4bQsiFQJ/aQCNFikBIlMhEUUBBBKCUE0QOfdNmGSCQCQKmNBafUivMKFkwsRwkAkBwhwBuJBg8agGOQUxn6FA5JrHCFAqeKCUyb76JAhA5oEjJ5o06puFJ7RwQIHf6VOFq1itI1tzUkeqA037KQ54LNi+HLWtcYh0xFbUPdYREc02vI7/SyvXABqr9pAre8D5biYzsuGC6JNLNFKk2aLVNF0c+U2n0rM40280stVkfhEUKoMldleEz6V8mNo3dbngcctOZphzTIIpBuCCLQQFr/wAfosrMJdPLlNZ1WZiXseWeCGMTL2toTLiYsToDU26larvDVp0S8M4tqKHhXgt/BaHEVvvVepWItDjtM1l63wl4Fj8QfykNbxgxIFKDjbuvW+JfCYWJij+FmUQKTNhXTqq+H/JZaKVJp2K6zD+ES1uZzex7rLp0rS2zP/GMeVvqHzx3ww5zSQ0kC5XheM8uynfdfY8LzZuBguwy0GaWXznztocSR1t6qed56TOx/pfy8cyXG4ggwd7lLxmWRlbloA4EzUXNhAPBbvjPCOEEiJBImkgEiRN6g+i87Ew+3Fcnan3EOyk77YHTxSLacfksjhv2UNxDxv13Yrx+lcbwlzOeikhVn3vqpcuSYWKE0pTa6Oe7qoYPJLpuUy479VMKABCZaiaW++iBOdX7ITkIQLMnKCCm13X90QE79+yPfgpTHRAOH3RMWTPSqFIQWSeQCmOarKtaQhmbi/1yw2hnNBzWiOY1V4WIW/5JqIMG4oSDHySw46nmBEQR62W74ZhILQBUjQTQERPf2C9v4/KZ9sb2iGq0L0PDuZke3IJJEOJOYRMgR/WszUf8pu8GWmxbrqnhYEAcD8x+16FOeMLX2CxPB/2GWTasRWKiK6+qz+G8le8GGk5Wlx0gA1PO63/L/BZh0XQ+X/CjiJ0ImqvaK19yx/kn6cUzwhHEX5aWnd1m8KII47/C97zTyx2G6CKXvx19vZeXhvLMRroBykEBwBBg6g3FFeMzYR5a7P4b86DS2dNCvozviBj8Lt6HmvjjPDkNGKS0ZiRAImlyWioFaLdHnLg0ib6b1XJ2+NXtMWj8RW9uexH63fPPH5nkCy1MfyF5wP5Y/pMTziVh8LiEnMBUzFKe/VbGOzE/jLdOS6MmuRDKP8uI8bh1Wh/MWGWmDBHYggj0ovb8czLOvGdV4niTyE8ZM+5VOzs5fTTddYisjnKGGDK+f7Tsu2CLZskUz8knHouKVhHAn87lKEimXKoZHLt+0stE6VUgqocU7xG+qea4+cJBBQMA8B7JqC3mPdCCm6a790rIMIQBKKocEEIBM7+yJTj7q0BALI2/3WQ+FcGB5ENc4tBkXbBIi/8A0FAau2lMn2rrMy9LLtPgryw4mK0BoceBsuMwzFdJ2Odx7LrfhP4lPhsQO4TI0/C9zjE+ExX7cnX8dT8deS5cTMcNjM1sogC2i4YYVdLrr/iz42/9IE0A58lw58UZob/efotuPlXnEX+2NoibTn07L4bwGmCSBXhU8l9c+HfBYZwgYBOq+BeXeY5Kyut8t+MntESa3hY/K4W7R/WU8rfx22YdN8X+EZnOWIB5d/kvnvm2I0GGmdLe/wC+K9zzLzr+Vrv7AAaVqvM8i8p/9WLlFrm9t0WvGs86f2n6ZWnytsQ8zBDi01otjCw83I7+y7DzP4UdgttDVznjGZDJDQAAKC8cea1p0i8bVSdicl6/w54JhIzO1Gi7rz3y/wAO3w9ImKL5Q7zqCHNAZOgmKU4rP4n4jcWgSaVvZc3Xha94tuY152yJjN1pfEDWSdIkk8bQuQ8W69N816fmfjiZ1lePiYinrbIx0cqtYmqkLI5Yl4Pb1LrgnOSlONlIGLLklYgU/sgIKqKJrsDdFIO+6A1L5qBTZ7fb9qQU4QVACY0CENHJNAqJuNBXt9VMpwgJQ4bFk42UkFGLi3qhzt0Uym4q0CwayKDnWPaqrDHNY3SqB7rr539qy3H+FxGsY9zXBjpyEgw7KYMG1LJ4WLz9vdYf5S4BskgTAqY1slngRXT679V6tOufTKY17D/BuyPxGy7DY4NLgKf2nL0nKfRaAxfnuiwDGgRN4SLult3Ws9tVimN3C8RlMzbv7WXoeA8e0OBeC5urQYnlMLwg9Z/CvGYZgSJqBQxrWDGq0p130rakPab5hUjjxXdfA3iw0/1FjPWLD6r5xilv8hLJDZMNMkgaSbEnl7LrPhHxpaYJvyvzW9586TDltXJiYfT/ADzzYPYAeC+c+b4JeTw0HXiuvfhZmSTC57zBzBzXL8fKeoWvW1p2XM+Mw8ra8KLxcXxU9vden5z4mbHcrnsXEuuq18XpVWPjT2Wpi9RbcpvKxHmvO7dXTWqT8kslJ36XTdQ8lDqLy72awHBLNZEb7IjRc0ysRKCSd74pwNZnTUazvqgjWFQSm1s/Up+6R5KA4UpnjfmhBkY4xr6pKI6IQEeqAiOyPZAwbKU59FTBek/Q7lBORMoCRd71UhyUAomfonC0qhueW+OGE8OLGPj/AJxG5mm4qJErBivk2hY5pMU37oaV3R2ma+KuKjjqmB3Q6/M7sgU/CRMi4uDMCnfqtjwkE/2OWAdJkgGByk+krU3+1uMccrW5QDVwIo4ggXMxlABPcrq5W9+1bR6bnivHOxX5iBMCrQG2AaKNgacF7HlmKWgO4Fc3hOE1XqeH82LWuaP8uoRAtM6ilgvRraMc9quwf8V/0y6rnvMvOxxXh4/j1pPxZrwWdulafS1aa3H+Ygu/sJHKh9YK1X4lLLWcUy8Rz9v2uK3yWsUPFd0Rg4JeQ1oc5xsACSeQAvYqXOQ0Qag+sG1NLWO5XHe0Tb20KxBoeSglUL13yUlct5SEQjLs3SJH3WUpMO00Up9PdCgAhBHffFO+kKTwUBsCY4/tSgBAkJ5UIAJl033uEpTCkAQU2mOyBcac0EpsBtx9083CqRKmBWWNLGvVKUBMlXhACZiU2NlwEgTSTQDryTzQQQIiDxrxWsTgGOrINeNb8aLZ8J5e/EMMa5xgmGiTDZJNNBBWoFteA8zfguLsNzmGCJaS0w4QbaEFdXC9d/spbfxDsImeQqsQKp+JNbmTP0osSdOkeW1TEemwH0+qp2JRYAgHYW1e/pHizPxJWJwTyms6GDx9Oyxd1l066mIWeHzukaqSUyVzzbUkVKqnPf5Sj1WNpSCazvmjp+1KcLOUgnfdM17cUoRmVQ2xNbcimxu5G+yR9kpi1qHfqUA5EpkzM3PNSoDy9059UgYQUCpzQmGHhKEC9E/dPDEmpiTEmw50Eoy33KkKeZRNIQkpGTJJvxvyFuqTncqJB1N7lJTgto04qS5B5T3TVohAFIJF/wBJtv8AbdEj7IKvgsZZ1g9yBPaadEna/hTmQFO4Hl4SeHqkTyQHxwr31BuemiSr5Cgapmh3HZQDzqqI1qRz469YlIvIATWO/wC+6UqshgGRHCROml4rf7KvEYbQG5Xh0tl0AjKZIit6AGRxVvcxoxKi4QImdZ+ieK4uqZpDenAeyxkKugCrLSa8Ld0oSDu0qqVaTat/oohMnYSHsqB3Q1KFQKBQkSnOtUlEglOEk0FA00673ZQgftAUB5ZQrbEad5SQQ0Jh0d+u+SQ3P4TCAlBHNGXoiPwpAOaQKYRmVokAKtrv0paN73VIq2imuE1FJqAYPrVSEBMv1TQpVHfVTKCo0PLxQbDZT7psYCQJAHEzFlAlGeUj+lRZSado5fdAoQHdZRn3A9kNU6FKAU4pZIIAJxVTCcKAkIJTyqNAD6pgfhJIBBQGhUyglCgACJTzJCiAA3+EEoRKgBehAbzCECBTdqhCCUShCCyKIJohCsCaJJoUwG5xpvdypQhJA/foqFj2TQoEtuEifkmhSLYP8/8A19ktO6EKAOvvkoTQpBx3qh90IQRKyu+n3QhAnfVU6x6lJCgQCsh/wDrmPyakhSJdrvVM/wCvRCFUYysn4+qaFAQG+4SCEKRLkIQg/9k="/>
          <p:cNvSpPr>
            <a:spLocks noChangeAspect="1" noChangeArrowheads="1"/>
          </p:cNvSpPr>
          <p:nvPr/>
        </p:nvSpPr>
        <p:spPr bwMode="auto">
          <a:xfrm>
            <a:off x="80963" y="-92075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352800" y="2286000"/>
            <a:ext cx="434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True binaries</a:t>
            </a:r>
          </a:p>
          <a:p>
            <a:endParaRPr lang="en-GB" dirty="0"/>
          </a:p>
          <a:p>
            <a:r>
              <a:rPr lang="en-GB" dirty="0" smtClean="0"/>
              <a:t>Stars close together that influence each other gravitationally</a:t>
            </a:r>
          </a:p>
          <a:p>
            <a:endParaRPr lang="en-GB" dirty="0"/>
          </a:p>
          <a:p>
            <a:r>
              <a:rPr lang="en-GB" b="1" dirty="0" smtClean="0"/>
              <a:t>Optical Binaries</a:t>
            </a:r>
          </a:p>
          <a:p>
            <a:endParaRPr lang="en-GB" dirty="0"/>
          </a:p>
          <a:p>
            <a:r>
              <a:rPr lang="en-GB" dirty="0" smtClean="0"/>
              <a:t>Stars close together in the sky but at very different distances from us</a:t>
            </a:r>
            <a:endParaRPr lang="en-GB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505200"/>
            <a:ext cx="14859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752600"/>
            <a:ext cx="1352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781</Words>
  <Application>Microsoft Office PowerPoint</Application>
  <PresentationFormat>On-screen Show (4:3)</PresentationFormat>
  <Paragraphs>169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Astronomy Topic 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Stokesley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 Topic 3</dc:title>
  <dc:creator>d.drumm</dc:creator>
  <cp:lastModifiedBy>Staff</cp:lastModifiedBy>
  <cp:revision>14</cp:revision>
  <dcterms:created xsi:type="dcterms:W3CDTF">2011-06-07T13:03:45Z</dcterms:created>
  <dcterms:modified xsi:type="dcterms:W3CDTF">2011-09-14T21:03:26Z</dcterms:modified>
</cp:coreProperties>
</file>